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2" r:id="rId6"/>
    <p:sldId id="259" r:id="rId7"/>
    <p:sldId id="260"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DDEEE0-FE9E-41E4-B040-82AB9E53E64E}"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DDEEE0-FE9E-41E4-B040-82AB9E53E64E}"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DDEEE0-FE9E-41E4-B040-82AB9E53E64E}"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DDEEE0-FE9E-41E4-B040-82AB9E53E64E}"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DDEEE0-FE9E-41E4-B040-82AB9E53E64E}" type="datetimeFigureOut">
              <a:rPr lang="en-US" smtClean="0"/>
              <a:pPr/>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DDEEE0-FE9E-41E4-B040-82AB9E53E64E}" type="datetimeFigureOut">
              <a:rPr lang="en-US" smtClean="0"/>
              <a:pPr/>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DDEEE0-FE9E-41E4-B040-82AB9E53E64E}" type="datetimeFigureOut">
              <a:rPr lang="en-US" smtClean="0"/>
              <a:pPr/>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DDEEE0-FE9E-41E4-B040-82AB9E53E64E}"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DDEEE0-FE9E-41E4-B040-82AB9E53E64E}"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DDEEE0-FE9E-41E4-B040-82AB9E53E64E}"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DDEEE0-FE9E-41E4-B040-82AB9E53E64E}"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86663-E797-431C-ADAD-0917C611B1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DEEE0-FE9E-41E4-B040-82AB9E53E64E}" type="datetimeFigureOut">
              <a:rPr lang="en-US" smtClean="0"/>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A86663-E797-431C-ADAD-0917C611B1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Listening 3</a:t>
            </a:r>
            <a:br>
              <a:rPr lang="en-US" dirty="0"/>
            </a:br>
            <a:r>
              <a:rPr lang="en-US" dirty="0"/>
              <a:t>Chapter 10</a:t>
            </a:r>
            <a:br>
              <a:rPr lang="en-US" dirty="0"/>
            </a:br>
            <a:r>
              <a:rPr lang="en-US" dirty="0"/>
              <a:t>Ceremonies</a:t>
            </a:r>
          </a:p>
        </p:txBody>
      </p:sp>
      <p:sp>
        <p:nvSpPr>
          <p:cNvPr id="3" name="Subtitle 2"/>
          <p:cNvSpPr>
            <a:spLocks noGrp="1"/>
          </p:cNvSpPr>
          <p:nvPr>
            <p:ph type="subTitle" idx="1"/>
          </p:nvPr>
        </p:nvSpPr>
        <p:spPr/>
        <p:txBody>
          <a:bodyPr/>
          <a:lstStyle/>
          <a:p>
            <a:r>
              <a:rPr lang="en-US" dirty="0"/>
              <a:t>Lecture</a:t>
            </a:r>
          </a:p>
          <a:p>
            <a:r>
              <a:rPr lang="en-US" dirty="0"/>
              <a:t>Water in traditional ceremonies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Study part 2 (229 – 233)</a:t>
            </a:r>
          </a:p>
          <a:p>
            <a:pPr marL="0" lvl="0" indent="0">
              <a:buNone/>
            </a:pPr>
            <a:r>
              <a:rPr lang="en-US" sz="4000" dirty="0">
                <a:solidFill>
                  <a:prstClr val="black"/>
                </a:solidFill>
                <a:latin typeface="Calibri Light" panose="020F0302020204030204"/>
              </a:rPr>
              <a:t>Listen to track ……… CD …… to complete the notes on page 232. Then check  your answer according  to the following outline notes</a:t>
            </a:r>
            <a:endParaRPr lang="en-US" dirty="0">
              <a:solidFill>
                <a:prstClr val="black"/>
              </a:solidFill>
            </a:endParaRP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 232: Outline </a:t>
            </a:r>
          </a:p>
        </p:txBody>
      </p:sp>
      <p:sp>
        <p:nvSpPr>
          <p:cNvPr id="3" name="Content Placeholder 2"/>
          <p:cNvSpPr>
            <a:spLocks noGrp="1"/>
          </p:cNvSpPr>
          <p:nvPr>
            <p:ph idx="1"/>
          </p:nvPr>
        </p:nvSpPr>
        <p:spPr/>
        <p:txBody>
          <a:bodyPr/>
          <a:lstStyle/>
          <a:p>
            <a:pPr marL="571500" indent="-571500">
              <a:buAutoNum type="romanUcPeriod"/>
            </a:pPr>
            <a:r>
              <a:rPr lang="en-US" dirty="0"/>
              <a:t>Intro</a:t>
            </a:r>
          </a:p>
          <a:p>
            <a:pPr marL="571500" indent="-571500">
              <a:buNone/>
            </a:pPr>
            <a:r>
              <a:rPr lang="en-US" dirty="0">
                <a:solidFill>
                  <a:srgbClr val="FF0000"/>
                </a:solidFill>
              </a:rPr>
              <a:t>Speaker</a:t>
            </a:r>
            <a:r>
              <a:rPr lang="en-US" dirty="0"/>
              <a:t>: Josh Harrison</a:t>
            </a:r>
          </a:p>
          <a:p>
            <a:pPr marL="571500" indent="-571500">
              <a:buNone/>
            </a:pPr>
            <a:r>
              <a:rPr lang="en-US" dirty="0"/>
              <a:t>Peace Corp volunteer</a:t>
            </a:r>
          </a:p>
          <a:p>
            <a:pPr marL="571500" indent="-571500">
              <a:buNone/>
            </a:pPr>
            <a:r>
              <a:rPr lang="en-US" dirty="0"/>
              <a:t>He has travelled a lot</a:t>
            </a:r>
          </a:p>
          <a:p>
            <a:pPr marL="571500" indent="-571500">
              <a:buNone/>
            </a:pPr>
            <a:r>
              <a:rPr lang="en-US" dirty="0">
                <a:solidFill>
                  <a:srgbClr val="FF0000"/>
                </a:solidFill>
              </a:rPr>
              <a:t>General topic</a:t>
            </a:r>
            <a:r>
              <a:rPr lang="en-US" dirty="0"/>
              <a:t>: ceremonies and celebrations around the world </a:t>
            </a:r>
          </a:p>
        </p:txBody>
      </p:sp>
    </p:spTree>
    <p:extLst>
      <p:ext uri="{BB962C8B-B14F-4D97-AF65-F5344CB8AC3E}">
        <p14:creationId xmlns:p14="http://schemas.microsoft.com/office/powerpoint/2010/main" val="497537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lstStyle/>
          <a:p>
            <a:pPr marL="571500" indent="-571500">
              <a:buNone/>
            </a:pPr>
            <a:r>
              <a:rPr lang="en-US" dirty="0">
                <a:solidFill>
                  <a:srgbClr val="FF0000"/>
                </a:solidFill>
              </a:rPr>
              <a:t>II. Specific Topic </a:t>
            </a:r>
            <a:r>
              <a:rPr lang="en-US" dirty="0"/>
              <a:t>: the role of water in celebrations around the world, involving in </a:t>
            </a:r>
          </a:p>
          <a:p>
            <a:pPr marL="571500" indent="-571500">
              <a:buNone/>
            </a:pPr>
            <a:r>
              <a:rPr lang="en-US" dirty="0"/>
              <a:t>drinking water and pouring water and going under the water</a:t>
            </a:r>
          </a:p>
          <a:p>
            <a:pPr marL="571500" indent="-571500">
              <a:buAutoNum type="alphaUcPeriod"/>
            </a:pPr>
            <a:r>
              <a:rPr lang="en-US" dirty="0">
                <a:solidFill>
                  <a:srgbClr val="FF0000"/>
                </a:solidFill>
              </a:rPr>
              <a:t>In Thai land</a:t>
            </a:r>
            <a:r>
              <a:rPr lang="en-US" dirty="0"/>
              <a:t>: </a:t>
            </a:r>
            <a:r>
              <a:rPr lang="en-US" dirty="0" err="1"/>
              <a:t>Songkran</a:t>
            </a:r>
            <a:r>
              <a:rPr lang="en-US" dirty="0"/>
              <a:t> = water festival</a:t>
            </a:r>
          </a:p>
          <a:p>
            <a:pPr marL="571500" indent="-571500"/>
            <a:r>
              <a:rPr lang="en-US" dirty="0"/>
              <a:t>13</a:t>
            </a:r>
            <a:r>
              <a:rPr lang="en-US" baseline="30000" dirty="0"/>
              <a:t>th</a:t>
            </a:r>
            <a:r>
              <a:rPr lang="en-US" dirty="0"/>
              <a:t>, April</a:t>
            </a:r>
          </a:p>
          <a:p>
            <a:pPr marL="571500" indent="-571500"/>
            <a:r>
              <a:rPr lang="en-US" dirty="0"/>
              <a:t>On that day people throw water on each other, wash hands with scented water</a:t>
            </a:r>
          </a:p>
          <a:p>
            <a:pPr marL="571500" indent="-571500"/>
            <a:r>
              <a:rPr lang="en-US" dirty="0"/>
              <a:t>Belief: water will wash away bad luck</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solidFill>
                  <a:srgbClr val="FF0000"/>
                </a:solidFill>
              </a:rPr>
              <a:t>B Saudi Arabia</a:t>
            </a:r>
          </a:p>
          <a:p>
            <a:r>
              <a:rPr lang="en-US" dirty="0"/>
              <a:t>Traditional Muslims always wash faces, hands and feet with water before praying. </a:t>
            </a:r>
          </a:p>
          <a:p>
            <a:r>
              <a:rPr lang="en-US" dirty="0"/>
              <a:t>The water has to be clean and pure</a:t>
            </a:r>
          </a:p>
          <a:p>
            <a:r>
              <a:rPr lang="en-US" dirty="0"/>
              <a:t>This ritual washing symbolizes the removal of sin and disease – the cleansing of both body and soul, before speaking to God.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dirty="0">
                <a:solidFill>
                  <a:srgbClr val="FF0000"/>
                </a:solidFill>
              </a:rPr>
              <a:t>C. Christian ceremony</a:t>
            </a:r>
            <a:r>
              <a:rPr lang="en-US" dirty="0"/>
              <a:t>: baptism</a:t>
            </a:r>
          </a:p>
          <a:p>
            <a:pPr>
              <a:buNone/>
            </a:pPr>
            <a:r>
              <a:rPr lang="en-US" dirty="0"/>
              <a:t>Latin America : catholic </a:t>
            </a:r>
          </a:p>
          <a:p>
            <a:r>
              <a:rPr lang="en-US" dirty="0"/>
              <a:t>Welcome a new baby   into the Christian religion and community</a:t>
            </a:r>
          </a:p>
          <a:p>
            <a:r>
              <a:rPr lang="en-US" dirty="0"/>
              <a:t>Bring baby to church</a:t>
            </a:r>
          </a:p>
          <a:p>
            <a:r>
              <a:rPr lang="en-US" dirty="0"/>
              <a:t>Priest pours or sprinkles some water on baby’s head</a:t>
            </a:r>
          </a:p>
          <a:p>
            <a:r>
              <a:rPr lang="en-US" dirty="0"/>
              <a:t>While pouring, priest says prayer and tell the parents to raise the baby as good Christian</a:t>
            </a:r>
          </a:p>
          <a:p>
            <a:r>
              <a:rPr lang="en-US" dirty="0"/>
              <a:t>This water symbolizes the washing away sin.</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solidFill>
                  <a:srgbClr val="FF0000"/>
                </a:solidFill>
              </a:rPr>
              <a:t>III. Conclusion</a:t>
            </a:r>
          </a:p>
          <a:p>
            <a:r>
              <a:rPr lang="en-US" dirty="0"/>
              <a:t>Water has different symbolic meanings in different cultures.</a:t>
            </a:r>
          </a:p>
          <a:p>
            <a:r>
              <a:rPr lang="en-US" dirty="0"/>
              <a:t>Water has rich symbolism in nearly all cultures.</a:t>
            </a:r>
          </a:p>
          <a:p>
            <a:r>
              <a:rPr lang="en-US" dirty="0"/>
              <a:t>You can share your own tradition.</a:t>
            </a:r>
          </a:p>
          <a:p>
            <a:r>
              <a:rPr lang="en-US" dirty="0"/>
              <a:t>How does water play a part in celebration in your culture?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97B9-6281-4C37-B727-706F88D531A8}"/>
              </a:ext>
            </a:extLst>
          </p:cNvPr>
          <p:cNvSpPr>
            <a:spLocks noGrp="1"/>
          </p:cNvSpPr>
          <p:nvPr>
            <p:ph type="title"/>
          </p:nvPr>
        </p:nvSpPr>
        <p:spPr/>
        <p:txBody>
          <a:bodyPr>
            <a:normAutofit fontScale="90000"/>
          </a:bodyPr>
          <a:lstStyle/>
          <a:p>
            <a:r>
              <a:rPr lang="en-US" dirty="0">
                <a:solidFill>
                  <a:srgbClr val="FF0000"/>
                </a:solidFill>
              </a:rPr>
              <a:t>How to improve speaking English fluently and naturally</a:t>
            </a:r>
          </a:p>
        </p:txBody>
      </p:sp>
      <p:sp>
        <p:nvSpPr>
          <p:cNvPr id="3" name="Content Placeholder 2">
            <a:extLst>
              <a:ext uri="{FF2B5EF4-FFF2-40B4-BE49-F238E27FC236}">
                <a16:creationId xmlns:a16="http://schemas.microsoft.com/office/drawing/2014/main" id="{0C33DE2C-F8B4-493B-BC47-B4E811F1D56C}"/>
              </a:ext>
            </a:extLst>
          </p:cNvPr>
          <p:cNvSpPr>
            <a:spLocks noGrp="1"/>
          </p:cNvSpPr>
          <p:nvPr>
            <p:ph idx="1"/>
          </p:nvPr>
        </p:nvSpPr>
        <p:spPr/>
        <p:txBody>
          <a:bodyPr>
            <a:normAutofit lnSpcReduction="10000"/>
          </a:bodyPr>
          <a:lstStyle/>
          <a:p>
            <a:pPr marL="0" lvl="0" indent="0" algn="just">
              <a:buNone/>
            </a:pPr>
            <a:r>
              <a:rPr lang="en-US" sz="3000" dirty="0">
                <a:solidFill>
                  <a:prstClr val="black"/>
                </a:solidFill>
              </a:rPr>
              <a:t>As you have finished  practicing note taking,</a:t>
            </a:r>
          </a:p>
          <a:p>
            <a:pPr marL="0" lvl="0" indent="0" algn="just">
              <a:buNone/>
            </a:pPr>
            <a:r>
              <a:rPr lang="en-US" sz="3000" dirty="0">
                <a:solidFill>
                  <a:prstClr val="black"/>
                </a:solidFill>
              </a:rPr>
              <a:t>open page 299. Look </a:t>
            </a:r>
            <a:r>
              <a:rPr lang="en-US" sz="3000">
                <a:solidFill>
                  <a:prstClr val="black"/>
                </a:solidFill>
              </a:rPr>
              <a:t>at part 2 - the </a:t>
            </a:r>
            <a:r>
              <a:rPr lang="en-US" sz="3000" dirty="0">
                <a:solidFill>
                  <a:prstClr val="black"/>
                </a:solidFill>
              </a:rPr>
              <a:t>lecture, 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1214883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372</Words>
  <Application>Microsoft Office PowerPoint</Application>
  <PresentationFormat>On-screen Show (4:3)</PresentationFormat>
  <Paragraphs>36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Listening 3 Chapter 10 Ceremonies</vt:lpstr>
      <vt:lpstr>PowerPoint Presentation</vt:lpstr>
      <vt:lpstr>PAGE 232: Outline </vt:lpstr>
      <vt:lpstr>PowerPoint Presentation</vt:lpstr>
      <vt:lpstr>PowerPoint Presentation</vt:lpstr>
      <vt:lpstr>PowerPoint Presentation</vt:lpstr>
      <vt:lpstr>PowerPoint Presentation</vt:lpstr>
      <vt:lpstr>How to improve speaking English fluently and naturally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10 Ceremonies</dc:title>
  <dc:creator>FPT</dc:creator>
  <cp:lastModifiedBy>Bao Nguyen</cp:lastModifiedBy>
  <cp:revision>23</cp:revision>
  <dcterms:created xsi:type="dcterms:W3CDTF">2011-03-21T10:03:03Z</dcterms:created>
  <dcterms:modified xsi:type="dcterms:W3CDTF">2020-04-16T05:12:49Z</dcterms:modified>
</cp:coreProperties>
</file>