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61" r:id="rId6"/>
    <p:sldId id="262" r:id="rId7"/>
    <p:sldId id="259" r:id="rId8"/>
    <p:sldId id="260"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1B227D-80DF-48C7-B9E2-835DC69E277A}"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1B227D-80DF-48C7-B9E2-835DC69E277A}"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1B227D-80DF-48C7-B9E2-835DC69E277A}"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1B227D-80DF-48C7-B9E2-835DC69E277A}"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1B227D-80DF-48C7-B9E2-835DC69E277A}" type="datetimeFigureOut">
              <a:rPr lang="en-US" smtClean="0"/>
              <a:pPr/>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1B227D-80DF-48C7-B9E2-835DC69E277A}" type="datetimeFigureOut">
              <a:rPr lang="en-US" smtClean="0"/>
              <a:pPr/>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1B227D-80DF-48C7-B9E2-835DC69E277A}" type="datetimeFigureOut">
              <a:rPr lang="en-US" smtClean="0"/>
              <a:pPr/>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1B227D-80DF-48C7-B9E2-835DC69E277A}"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1B227D-80DF-48C7-B9E2-835DC69E277A}"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1B227D-80DF-48C7-B9E2-835DC69E277A}"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1B227D-80DF-48C7-B9E2-835DC69E277A}"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65436-B1D4-48D2-9818-F595F61058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B227D-80DF-48C7-B9E2-835DC69E277A}" type="datetimeFigureOut">
              <a:rPr lang="en-US" smtClean="0"/>
              <a:pPr/>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965436-B1D4-48D2-9818-F595F61058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lvl="0">
              <a:spcBef>
                <a:spcPct val="20000"/>
              </a:spcBef>
            </a:pPr>
            <a:r>
              <a:rPr lang="en-US" dirty="0"/>
              <a:t>Listening 3</a:t>
            </a:r>
            <a:br>
              <a:rPr lang="en-US" dirty="0"/>
            </a:br>
            <a:r>
              <a:rPr lang="en-US" dirty="0"/>
              <a:t>Unit 5</a:t>
            </a:r>
            <a:br>
              <a:rPr lang="en-US" dirty="0"/>
            </a:br>
            <a:r>
              <a:rPr lang="en-US" sz="3200" dirty="0">
                <a:solidFill>
                  <a:prstClr val="black">
                    <a:tint val="75000"/>
                  </a:prstClr>
                </a:solidFill>
                <a:ea typeface="+mn-ea"/>
                <a:cs typeface="+mn-cs"/>
              </a:rPr>
              <a:t>Life Styles around the World</a:t>
            </a:r>
            <a:br>
              <a:rPr lang="en-US" sz="3200" dirty="0">
                <a:solidFill>
                  <a:prstClr val="black">
                    <a:tint val="75000"/>
                  </a:prstClr>
                </a:solidFill>
                <a:ea typeface="+mn-ea"/>
                <a:cs typeface="+mn-cs"/>
              </a:rPr>
            </a:br>
            <a:endParaRPr lang="en-US" dirty="0"/>
          </a:p>
        </p:txBody>
      </p:sp>
      <p:sp>
        <p:nvSpPr>
          <p:cNvPr id="3" name="Subtitle 2"/>
          <p:cNvSpPr>
            <a:spLocks noGrp="1"/>
          </p:cNvSpPr>
          <p:nvPr>
            <p:ph type="subTitle" idx="1"/>
          </p:nvPr>
        </p:nvSpPr>
        <p:spPr/>
        <p:txBody>
          <a:bodyPr/>
          <a:lstStyle/>
          <a:p>
            <a:r>
              <a:rPr lang="en-US" dirty="0"/>
              <a:t>Lecture </a:t>
            </a:r>
          </a:p>
          <a:p>
            <a:r>
              <a:rPr lang="en-US" dirty="0">
                <a:solidFill>
                  <a:prstClr val="black"/>
                </a:solidFill>
              </a:rPr>
              <a:t>Changes in the American Family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lstStyle/>
          <a:p>
            <a:pPr marL="0" lvl="0" indent="0">
              <a:lnSpc>
                <a:spcPct val="90000"/>
              </a:lnSpc>
              <a:spcBef>
                <a:spcPts val="1000"/>
              </a:spcBef>
              <a:buNone/>
            </a:pPr>
            <a:endParaRPr lang="en-US" sz="4000" dirty="0">
              <a:solidFill>
                <a:prstClr val="black"/>
              </a:solidFill>
              <a:latin typeface="Calibri Light" panose="020F0302020204030204"/>
            </a:endParaRPr>
          </a:p>
          <a:p>
            <a:pPr marL="0" lvl="0" indent="0">
              <a:lnSpc>
                <a:spcPct val="90000"/>
              </a:lnSpc>
              <a:spcBef>
                <a:spcPts val="1000"/>
              </a:spcBef>
              <a:buNone/>
            </a:pPr>
            <a:r>
              <a:rPr lang="en-US" sz="4000" dirty="0">
                <a:solidFill>
                  <a:prstClr val="black"/>
                </a:solidFill>
                <a:latin typeface="Calibri Light" panose="020F0302020204030204"/>
              </a:rPr>
              <a:t>Study part 2 and do the exercises.</a:t>
            </a:r>
          </a:p>
          <a:p>
            <a:pPr marL="0" lvl="0" indent="0">
              <a:lnSpc>
                <a:spcPct val="90000"/>
              </a:lnSpc>
              <a:spcBef>
                <a:spcPts val="1000"/>
              </a:spcBef>
              <a:buNone/>
            </a:pPr>
            <a:r>
              <a:rPr lang="en-US" sz="4000" dirty="0">
                <a:solidFill>
                  <a:prstClr val="black"/>
                </a:solidFill>
                <a:latin typeface="Calibri Light" panose="020F0302020204030204"/>
              </a:rPr>
              <a:t>Listen to track ……… CD … to complete the notes on page 110 – 111) then check  your answer according  the following outline notes.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normAutofit lnSpcReduction="10000"/>
          </a:bodyPr>
          <a:lstStyle/>
          <a:p>
            <a:pPr>
              <a:buNone/>
            </a:pPr>
            <a:r>
              <a:rPr lang="en-US" dirty="0"/>
              <a:t>Ex 4 – 5 (page 110 – 111)</a:t>
            </a:r>
          </a:p>
          <a:p>
            <a:pPr>
              <a:buNone/>
            </a:pPr>
            <a:r>
              <a:rPr lang="en-US" dirty="0"/>
              <a:t>Topic: Changes in the American Family</a:t>
            </a:r>
          </a:p>
          <a:p>
            <a:pPr marL="571500" indent="-571500">
              <a:buAutoNum type="romanUcPeriod"/>
            </a:pPr>
            <a:r>
              <a:rPr lang="en-US" dirty="0">
                <a:solidFill>
                  <a:srgbClr val="FF0000"/>
                </a:solidFill>
              </a:rPr>
              <a:t>Typical Am </a:t>
            </a:r>
            <a:r>
              <a:rPr lang="en-US" dirty="0" err="1">
                <a:solidFill>
                  <a:srgbClr val="FF0000"/>
                </a:solidFill>
              </a:rPr>
              <a:t>fam</a:t>
            </a:r>
            <a:endParaRPr lang="en-US" dirty="0">
              <a:solidFill>
                <a:srgbClr val="FF0000"/>
              </a:solidFill>
            </a:endParaRPr>
          </a:p>
          <a:p>
            <a:pPr marL="571500" indent="-571500">
              <a:buNone/>
            </a:pPr>
            <a:r>
              <a:rPr lang="en-US" dirty="0"/>
              <a:t>A </a:t>
            </a:r>
            <a:r>
              <a:rPr lang="en-US" dirty="0">
                <a:solidFill>
                  <a:srgbClr val="0070C0"/>
                </a:solidFill>
              </a:rPr>
              <a:t>1950s:</a:t>
            </a:r>
            <a:r>
              <a:rPr lang="en-US" dirty="0"/>
              <a:t> father, mother and two or three children</a:t>
            </a:r>
          </a:p>
          <a:p>
            <a:pPr marL="571500" indent="-571500">
              <a:buNone/>
            </a:pPr>
            <a:r>
              <a:rPr lang="en-US" dirty="0"/>
              <a:t>Father went to work, mother stayed at home to do house work and took care of children.</a:t>
            </a:r>
          </a:p>
          <a:p>
            <a:pPr marL="571500" indent="-571500">
              <a:buNone/>
            </a:pPr>
            <a:r>
              <a:rPr lang="en-US" dirty="0"/>
              <a:t>B changes to day</a:t>
            </a:r>
          </a:p>
          <a:p>
            <a:pPr marL="571500" indent="-571500">
              <a:buNone/>
            </a:pPr>
            <a:r>
              <a:rPr lang="en-US" dirty="0"/>
              <a:t>1 families are smaller and have fewer children</a:t>
            </a:r>
          </a:p>
          <a:p>
            <a:pPr marL="571500" indent="-571500">
              <a:buNone/>
            </a:pPr>
            <a:r>
              <a:rPr lang="en-US" dirty="0"/>
              <a:t>2 more children grow up in single-parent families</a:t>
            </a:r>
          </a:p>
          <a:p>
            <a:pPr marL="571500" indent="-571500">
              <a:buNone/>
            </a:pPr>
            <a:endParaRPr lang="en-US" dirty="0"/>
          </a:p>
        </p:txBody>
      </p:sp>
    </p:spTree>
    <p:extLst>
      <p:ext uri="{BB962C8B-B14F-4D97-AF65-F5344CB8AC3E}">
        <p14:creationId xmlns:p14="http://schemas.microsoft.com/office/powerpoint/2010/main" val="215701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US" dirty="0"/>
              <a:t>3 the role of married mother and the effects of this new role</a:t>
            </a:r>
          </a:p>
          <a:p>
            <a:pPr>
              <a:buNone/>
            </a:pPr>
            <a:r>
              <a:rPr lang="en-US" dirty="0">
                <a:solidFill>
                  <a:srgbClr val="00B0F0"/>
                </a:solidFill>
              </a:rPr>
              <a:t>Stats: </a:t>
            </a:r>
          </a:p>
          <a:p>
            <a:r>
              <a:rPr lang="en-US" dirty="0"/>
              <a:t>In 1950s, only 11% of married mothers worked outside the home</a:t>
            </a:r>
          </a:p>
          <a:p>
            <a:r>
              <a:rPr lang="en-US" dirty="0"/>
              <a:t>In 2002, about 70% were employed</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lstStyle/>
          <a:p>
            <a:pPr>
              <a:buNone/>
            </a:pPr>
            <a:r>
              <a:rPr lang="en-US" dirty="0">
                <a:solidFill>
                  <a:srgbClr val="00B0F0"/>
                </a:solidFill>
              </a:rPr>
              <a:t>Reason</a:t>
            </a:r>
          </a:p>
          <a:p>
            <a:r>
              <a:rPr lang="en-US" sz="4000" dirty="0"/>
              <a:t>They need money. The cost of living is so high. Most families need two salaries to make ends meet. </a:t>
            </a:r>
          </a:p>
          <a:p>
            <a:r>
              <a:rPr lang="en-US" sz="4000" dirty="0"/>
              <a:t>Women have more opportunities and are working in professions that were not open to them 30/40 years ago.</a:t>
            </a:r>
          </a:p>
          <a:p>
            <a:pPr>
              <a:buNone/>
            </a:pP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solidFill>
                  <a:srgbClr val="00B0F0"/>
                </a:solidFill>
              </a:rPr>
              <a:t>New problems</a:t>
            </a:r>
            <a:r>
              <a:rPr lang="en-US" dirty="0"/>
              <a:t>: America homes don’t have full time home maker any more.</a:t>
            </a:r>
          </a:p>
          <a:p>
            <a:r>
              <a:rPr lang="en-US" dirty="0"/>
              <a:t>Who takes care babies and grandparents</a:t>
            </a:r>
          </a:p>
          <a:p>
            <a:r>
              <a:rPr lang="en-US" dirty="0"/>
              <a:t>Who shops, cooks, and cleans</a:t>
            </a:r>
          </a:p>
          <a:p>
            <a:r>
              <a:rPr lang="en-US" dirty="0"/>
              <a:t>Who volunteers at children schools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6324600"/>
          </a:xfrm>
        </p:spPr>
        <p:txBody>
          <a:bodyPr/>
          <a:lstStyle/>
          <a:p>
            <a:pPr>
              <a:buNone/>
            </a:pPr>
            <a:r>
              <a:rPr lang="en-US" dirty="0">
                <a:solidFill>
                  <a:srgbClr val="FF0000"/>
                </a:solidFill>
              </a:rPr>
              <a:t>II. Company policies/ programs</a:t>
            </a:r>
          </a:p>
          <a:p>
            <a:pPr>
              <a:buNone/>
            </a:pPr>
            <a:r>
              <a:rPr lang="en-US" dirty="0"/>
              <a:t>A paid maternity leave , and paternity leave</a:t>
            </a:r>
          </a:p>
          <a:p>
            <a:pPr>
              <a:buNone/>
            </a:pPr>
            <a:r>
              <a:rPr lang="en-US" dirty="0"/>
              <a:t>B if co. transfers worker, co. finds for husband/ wife</a:t>
            </a:r>
          </a:p>
          <a:p>
            <a:pPr>
              <a:buNone/>
            </a:pPr>
            <a:r>
              <a:rPr lang="en-US" dirty="0"/>
              <a:t>C flexible times: from 7am to 3pm/ 10 – 6 instead of from 9 to 5</a:t>
            </a:r>
          </a:p>
          <a:p>
            <a:pPr>
              <a:buNone/>
            </a:pPr>
            <a:r>
              <a:rPr lang="en-US" dirty="0"/>
              <a:t>D telecommuting or </a:t>
            </a:r>
            <a:r>
              <a:rPr lang="en-US" dirty="0" err="1"/>
              <a:t>teleworking</a:t>
            </a:r>
            <a:r>
              <a:rPr lang="en-US" dirty="0"/>
              <a:t> : people work at home and use computer or phone to communicate with their workplace.</a:t>
            </a:r>
          </a:p>
          <a:p>
            <a:pPr>
              <a:buNone/>
            </a:pPr>
            <a:r>
              <a:rPr lang="en-US" dirty="0"/>
              <a:t>E day care center at the office where trained people take care of employees’ children</a:t>
            </a:r>
          </a:p>
          <a:p>
            <a:pPr>
              <a:buNone/>
            </a:pPr>
            <a:endParaRPr lang="en-US" dirty="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solidFill>
                  <a:srgbClr val="FF0000"/>
                </a:solidFill>
              </a:rPr>
              <a:t>Conclusion:</a:t>
            </a:r>
          </a:p>
          <a:p>
            <a:r>
              <a:rPr lang="en-US" dirty="0"/>
              <a:t>For most people trying to work and take care of a family is still very hard.</a:t>
            </a:r>
          </a:p>
          <a:p>
            <a:r>
              <a:rPr lang="en-US" dirty="0"/>
              <a:t>Government and society need to do a lot to help the working parents.</a:t>
            </a:r>
          </a:p>
          <a:p>
            <a:pPr marL="0" indent="0">
              <a:buNone/>
            </a:pPr>
            <a:r>
              <a:rPr lang="en-US"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3EC3-B7B1-4FB6-B12F-649D1F08D1DB}"/>
              </a:ext>
            </a:extLst>
          </p:cNvPr>
          <p:cNvSpPr>
            <a:spLocks noGrp="1"/>
          </p:cNvSpPr>
          <p:nvPr>
            <p:ph type="title"/>
          </p:nvPr>
        </p:nvSpPr>
        <p:spPr/>
        <p:txBody>
          <a:bodyPr>
            <a:normAutofit fontScale="90000"/>
          </a:bodyPr>
          <a:lstStyle/>
          <a:p>
            <a:r>
              <a:rPr lang="en-US" sz="4000" dirty="0">
                <a:solidFill>
                  <a:srgbClr val="FF0000"/>
                </a:solidFill>
              </a:rPr>
              <a:t>How to improve speaking English fluently and naturally</a:t>
            </a:r>
            <a:endParaRPr lang="en-US" dirty="0"/>
          </a:p>
        </p:txBody>
      </p:sp>
      <p:sp>
        <p:nvSpPr>
          <p:cNvPr id="3" name="Content Placeholder 2">
            <a:extLst>
              <a:ext uri="{FF2B5EF4-FFF2-40B4-BE49-F238E27FC236}">
                <a16:creationId xmlns:a16="http://schemas.microsoft.com/office/drawing/2014/main" id="{BFA1C759-2FF6-4DE2-B1E9-1E21D11AC924}"/>
              </a:ext>
            </a:extLst>
          </p:cNvPr>
          <p:cNvSpPr>
            <a:spLocks noGrp="1"/>
          </p:cNvSpPr>
          <p:nvPr>
            <p:ph idx="1"/>
          </p:nvPr>
        </p:nvSpPr>
        <p:spPr/>
        <p:txBody>
          <a:bodyPr>
            <a:normAutofit lnSpcReduction="10000"/>
          </a:bodyPr>
          <a:lstStyle/>
          <a:p>
            <a:pPr marL="0" lvl="0" indent="0" algn="just">
              <a:buNone/>
            </a:pPr>
            <a:r>
              <a:rPr lang="en-US" sz="3000" dirty="0">
                <a:solidFill>
                  <a:prstClr val="black"/>
                </a:solidFill>
              </a:rPr>
              <a:t>As you have finished  practicing note taking,</a:t>
            </a:r>
          </a:p>
          <a:p>
            <a:pPr marL="0" lvl="0" indent="0" algn="just">
              <a:buNone/>
            </a:pPr>
            <a:r>
              <a:rPr lang="en-US" sz="3000" dirty="0">
                <a:solidFill>
                  <a:prstClr val="black"/>
                </a:solidFill>
              </a:rPr>
              <a:t>open page 279 -280 Look </a:t>
            </a:r>
            <a:r>
              <a:rPr lang="en-US" sz="3000">
                <a:solidFill>
                  <a:prstClr val="black"/>
                </a:solidFill>
              </a:rPr>
              <a:t>at part 2, </a:t>
            </a:r>
            <a:r>
              <a:rPr lang="en-US" sz="3000" dirty="0">
                <a:solidFill>
                  <a:prstClr val="black"/>
                </a:solidFill>
              </a:rPr>
              <a:t>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a:p>
            <a:pPr marL="0" indent="0">
              <a:buNone/>
            </a:pPr>
            <a:endParaRPr lang="en-US" dirty="0"/>
          </a:p>
        </p:txBody>
      </p:sp>
    </p:spTree>
    <p:extLst>
      <p:ext uri="{BB962C8B-B14F-4D97-AF65-F5344CB8AC3E}">
        <p14:creationId xmlns:p14="http://schemas.microsoft.com/office/powerpoint/2010/main" val="1037576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436</Words>
  <Application>Microsoft Office PowerPoint</Application>
  <PresentationFormat>On-screen Show (4:3)</PresentationFormat>
  <Paragraphs>38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Listening 3 Unit 5 Life Styles around the World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improve speaking English fluently and naturally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5</dc:title>
  <dc:creator>FPT</dc:creator>
  <cp:lastModifiedBy>Bao Nguyen</cp:lastModifiedBy>
  <cp:revision>32</cp:revision>
  <dcterms:created xsi:type="dcterms:W3CDTF">2011-02-25T00:43:52Z</dcterms:created>
  <dcterms:modified xsi:type="dcterms:W3CDTF">2020-04-16T05:33:39Z</dcterms:modified>
</cp:coreProperties>
</file>