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62" r:id="rId5"/>
    <p:sldId id="259" r:id="rId6"/>
    <p:sldId id="260" r:id="rId7"/>
    <p:sldId id="261"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6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F6B6A26-DF45-4772-A457-A3FC576AE262}"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12A69-F86A-4E2C-BC62-BCD2626DE23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6B6A26-DF45-4772-A457-A3FC576AE262}"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12A69-F86A-4E2C-BC62-BCD2626DE23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6B6A26-DF45-4772-A457-A3FC576AE262}"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12A69-F86A-4E2C-BC62-BCD2626DE23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F6B6A26-DF45-4772-A457-A3FC576AE262}"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512A69-F86A-4E2C-BC62-BCD2626DE23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F6B6A26-DF45-4772-A457-A3FC576AE262}" type="datetimeFigureOut">
              <a:rPr lang="en-US" smtClean="0"/>
              <a:pPr/>
              <a:t>4/16/2020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512A69-F86A-4E2C-BC62-BCD2626DE23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F6B6A26-DF45-4772-A457-A3FC576AE262}" type="datetimeFigureOut">
              <a:rPr lang="en-US" smtClean="0"/>
              <a:pPr/>
              <a:t>4/16/2020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512A69-F86A-4E2C-BC62-BCD2626DE23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6B6A26-DF45-4772-A457-A3FC576AE262}" type="datetimeFigureOut">
              <a:rPr lang="en-US" smtClean="0"/>
              <a:pPr/>
              <a:t>4/16/2020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512A69-F86A-4E2C-BC62-BCD2626DE23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6B6A26-DF45-4772-A457-A3FC576AE262}"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512A69-F86A-4E2C-BC62-BCD2626DE23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6B6A26-DF45-4772-A457-A3FC576AE262}" type="datetimeFigureOut">
              <a:rPr lang="en-US" smtClean="0"/>
              <a:pPr/>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512A69-F86A-4E2C-BC62-BCD2626DE23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6B6A26-DF45-4772-A457-A3FC576AE262}"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12A69-F86A-4E2C-BC62-BCD2626DE23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6B6A26-DF45-4772-A457-A3FC576AE262}" type="datetimeFigureOut">
              <a:rPr lang="en-US" smtClean="0"/>
              <a:pPr/>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12A69-F86A-4E2C-BC62-BCD2626DE23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6B6A26-DF45-4772-A457-A3FC576AE262}" type="datetimeFigureOut">
              <a:rPr lang="en-US" smtClean="0"/>
              <a:pPr/>
              <a:t>4/16/2020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12A69-F86A-4E2C-BC62-BCD2626DE23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lvl="0">
              <a:spcBef>
                <a:spcPct val="20000"/>
              </a:spcBef>
            </a:pPr>
            <a:r>
              <a:rPr lang="en-US" dirty="0"/>
              <a:t>Listening 3</a:t>
            </a:r>
            <a:br>
              <a:rPr lang="en-US" dirty="0"/>
            </a:br>
            <a:r>
              <a:rPr lang="en-US" dirty="0"/>
              <a:t>chapter 7 </a:t>
            </a:r>
            <a:br>
              <a:rPr lang="en-US" dirty="0"/>
            </a:br>
            <a:r>
              <a:rPr lang="en-US" sz="3200" dirty="0">
                <a:solidFill>
                  <a:prstClr val="black">
                    <a:tint val="75000"/>
                  </a:prstClr>
                </a:solidFill>
                <a:ea typeface="+mn-ea"/>
                <a:cs typeface="+mn-cs"/>
              </a:rPr>
              <a:t>Language and Communication</a:t>
            </a:r>
            <a:br>
              <a:rPr lang="en-US" sz="3200" dirty="0">
                <a:solidFill>
                  <a:prstClr val="black">
                    <a:tint val="75000"/>
                  </a:prstClr>
                </a:solidFill>
                <a:ea typeface="+mn-ea"/>
                <a:cs typeface="+mn-cs"/>
              </a:rPr>
            </a:br>
            <a:endParaRPr lang="en-US" dirty="0"/>
          </a:p>
        </p:txBody>
      </p:sp>
      <p:sp>
        <p:nvSpPr>
          <p:cNvPr id="3" name="Subtitle 2"/>
          <p:cNvSpPr>
            <a:spLocks noGrp="1"/>
          </p:cNvSpPr>
          <p:nvPr>
            <p:ph type="subTitle" idx="1"/>
          </p:nvPr>
        </p:nvSpPr>
        <p:spPr/>
        <p:txBody>
          <a:bodyPr>
            <a:normAutofit lnSpcReduction="10000"/>
          </a:bodyPr>
          <a:lstStyle/>
          <a:p>
            <a:r>
              <a:rPr lang="en-US" dirty="0"/>
              <a:t>Lecture</a:t>
            </a:r>
          </a:p>
          <a:p>
            <a:pPr marL="342900" lvl="0" indent="-342900"/>
            <a:r>
              <a:rPr lang="en-US" dirty="0"/>
              <a:t> </a:t>
            </a:r>
            <a:r>
              <a:rPr lang="en-US" sz="3600" dirty="0">
                <a:solidFill>
                  <a:prstClr val="black"/>
                </a:solidFill>
              </a:rPr>
              <a:t>Differences Between American and British English</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endParaRPr lang="en-US" dirty="0"/>
          </a:p>
        </p:txBody>
      </p:sp>
      <p:sp>
        <p:nvSpPr>
          <p:cNvPr id="3" name="Content Placeholder 2"/>
          <p:cNvSpPr>
            <a:spLocks noGrp="1"/>
          </p:cNvSpPr>
          <p:nvPr>
            <p:ph idx="1"/>
          </p:nvPr>
        </p:nvSpPr>
        <p:spPr>
          <a:xfrm>
            <a:off x="0" y="1219200"/>
            <a:ext cx="9144000" cy="5486400"/>
          </a:xfrm>
        </p:spPr>
        <p:txBody>
          <a:bodyPr>
            <a:normAutofit/>
          </a:bodyPr>
          <a:lstStyle/>
          <a:p>
            <a:pPr marL="0" lvl="0" indent="0">
              <a:lnSpc>
                <a:spcPct val="90000"/>
              </a:lnSpc>
              <a:spcBef>
                <a:spcPts val="1000"/>
              </a:spcBef>
              <a:buNone/>
            </a:pPr>
            <a:r>
              <a:rPr lang="en-US" sz="4000" dirty="0">
                <a:solidFill>
                  <a:prstClr val="black"/>
                </a:solidFill>
                <a:latin typeface="Calibri Light" panose="020F0302020204030204"/>
              </a:rPr>
              <a:t>Study part 2 and do </a:t>
            </a:r>
            <a:r>
              <a:rPr lang="en-US" sz="4000">
                <a:solidFill>
                  <a:prstClr val="black"/>
                </a:solidFill>
                <a:latin typeface="Calibri Light" panose="020F0302020204030204"/>
              </a:rPr>
              <a:t>the exercises.</a:t>
            </a:r>
            <a:endParaRPr lang="en-US" sz="4000" dirty="0">
              <a:solidFill>
                <a:prstClr val="black"/>
              </a:solidFill>
              <a:latin typeface="Calibri Light" panose="020F0302020204030204"/>
            </a:endParaRPr>
          </a:p>
          <a:p>
            <a:pPr marL="0" lvl="0" indent="0">
              <a:lnSpc>
                <a:spcPct val="90000"/>
              </a:lnSpc>
              <a:spcBef>
                <a:spcPts val="1000"/>
              </a:spcBef>
              <a:buNone/>
            </a:pPr>
            <a:r>
              <a:rPr lang="en-US" sz="4000" dirty="0">
                <a:solidFill>
                  <a:prstClr val="black"/>
                </a:solidFill>
                <a:latin typeface="Calibri Light" panose="020F0302020204030204"/>
              </a:rPr>
              <a:t>Listen to track ……… CD … to complete the notes on page 158-159-160. Then check  your answer according  the following outline notes.</a:t>
            </a:r>
            <a:endParaRPr lang="en-US" dirty="0">
              <a:solidFill>
                <a:prstClr val="black"/>
              </a:solidFill>
            </a:endParaRPr>
          </a:p>
          <a:p>
            <a:pPr marL="571500" indent="-571500">
              <a:buNone/>
            </a:pP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A4A27-0D39-41BD-B7CC-AEF4ACA7778E}"/>
              </a:ext>
            </a:extLst>
          </p:cNvPr>
          <p:cNvSpPr>
            <a:spLocks noGrp="1"/>
          </p:cNvSpPr>
          <p:nvPr>
            <p:ph type="title"/>
          </p:nvPr>
        </p:nvSpPr>
        <p:spPr/>
        <p:txBody>
          <a:bodyPr/>
          <a:lstStyle/>
          <a:p>
            <a:r>
              <a:rPr lang="en-US" dirty="0"/>
              <a:t>Ex 3 page 158</a:t>
            </a:r>
          </a:p>
        </p:txBody>
      </p:sp>
      <p:sp>
        <p:nvSpPr>
          <p:cNvPr id="3" name="Content Placeholder 2">
            <a:extLst>
              <a:ext uri="{FF2B5EF4-FFF2-40B4-BE49-F238E27FC236}">
                <a16:creationId xmlns:a16="http://schemas.microsoft.com/office/drawing/2014/main" id="{00C4AFD4-BEC7-4643-8AC7-8792FA4233FF}"/>
              </a:ext>
            </a:extLst>
          </p:cNvPr>
          <p:cNvSpPr>
            <a:spLocks noGrp="1"/>
          </p:cNvSpPr>
          <p:nvPr>
            <p:ph idx="1"/>
          </p:nvPr>
        </p:nvSpPr>
        <p:spPr/>
        <p:txBody>
          <a:bodyPr/>
          <a:lstStyle/>
          <a:p>
            <a:pPr marL="0" indent="0">
              <a:buNone/>
            </a:pPr>
            <a:endParaRPr lang="en-US" dirty="0"/>
          </a:p>
          <a:p>
            <a:pPr marL="0" indent="0">
              <a:buNone/>
            </a:pPr>
            <a:r>
              <a:rPr lang="en-US" sz="4000" dirty="0"/>
              <a:t>Classifying lecture organization </a:t>
            </a:r>
          </a:p>
        </p:txBody>
      </p:sp>
    </p:spTree>
    <p:extLst>
      <p:ext uri="{BB962C8B-B14F-4D97-AF65-F5344CB8AC3E}">
        <p14:creationId xmlns:p14="http://schemas.microsoft.com/office/powerpoint/2010/main" val="2962268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a:solidFill>
                  <a:srgbClr val="FF0000"/>
                </a:solidFill>
              </a:rPr>
              <a:t>Ex 5: outlining the lecture P 159 </a:t>
            </a:r>
          </a:p>
        </p:txBody>
      </p:sp>
      <p:sp>
        <p:nvSpPr>
          <p:cNvPr id="3" name="Content Placeholder 2"/>
          <p:cNvSpPr>
            <a:spLocks noGrp="1"/>
          </p:cNvSpPr>
          <p:nvPr>
            <p:ph idx="1"/>
          </p:nvPr>
        </p:nvSpPr>
        <p:spPr>
          <a:xfrm>
            <a:off x="0" y="1219200"/>
            <a:ext cx="9144000" cy="5486400"/>
          </a:xfrm>
        </p:spPr>
        <p:txBody>
          <a:bodyPr>
            <a:normAutofit/>
          </a:bodyPr>
          <a:lstStyle/>
          <a:p>
            <a:pPr>
              <a:buNone/>
            </a:pPr>
            <a:r>
              <a:rPr lang="en-US" sz="3600" dirty="0"/>
              <a:t>Differences Between American and British English</a:t>
            </a:r>
          </a:p>
          <a:p>
            <a:pPr marL="571500" indent="-571500">
              <a:buAutoNum type="romanUcPeriod"/>
            </a:pPr>
            <a:r>
              <a:rPr lang="en-US" sz="3600" dirty="0">
                <a:solidFill>
                  <a:srgbClr val="FF0000"/>
                </a:solidFill>
              </a:rPr>
              <a:t>Pronunciation</a:t>
            </a:r>
          </a:p>
          <a:p>
            <a:pPr marL="571500" indent="-571500">
              <a:buNone/>
            </a:pPr>
            <a:r>
              <a:rPr lang="en-US" sz="3600" dirty="0"/>
              <a:t>Examples: </a:t>
            </a:r>
          </a:p>
          <a:p>
            <a:pPr marL="571500" indent="-571500">
              <a:buNone/>
            </a:pPr>
            <a:endParaRPr lang="en-US" sz="3600" dirty="0"/>
          </a:p>
        </p:txBody>
      </p:sp>
      <p:graphicFrame>
        <p:nvGraphicFramePr>
          <p:cNvPr id="4" name="Table 3"/>
          <p:cNvGraphicFramePr>
            <a:graphicFrameLocks noGrp="1"/>
          </p:cNvGraphicFramePr>
          <p:nvPr/>
        </p:nvGraphicFramePr>
        <p:xfrm>
          <a:off x="380999" y="3200400"/>
          <a:ext cx="8153400" cy="420624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tblGrid>
              <a:tr h="370840">
                <a:tc>
                  <a:txBody>
                    <a:bodyPr/>
                    <a:lstStyle/>
                    <a:p>
                      <a:r>
                        <a:rPr lang="en-US" sz="3600" dirty="0"/>
                        <a:t>Sound</a:t>
                      </a:r>
                    </a:p>
                  </a:txBody>
                  <a:tcPr/>
                </a:tc>
                <a:tc>
                  <a:txBody>
                    <a:bodyPr/>
                    <a:lstStyle/>
                    <a:p>
                      <a:r>
                        <a:rPr lang="en-US" sz="3600" dirty="0" err="1"/>
                        <a:t>AmE</a:t>
                      </a:r>
                      <a:endParaRPr lang="en-US" sz="3600" dirty="0"/>
                    </a:p>
                  </a:txBody>
                  <a:tcPr/>
                </a:tc>
                <a:tc>
                  <a:txBody>
                    <a:bodyPr/>
                    <a:lstStyle/>
                    <a:p>
                      <a:r>
                        <a:rPr lang="en-US" sz="3600" dirty="0"/>
                        <a:t>BE</a:t>
                      </a:r>
                    </a:p>
                  </a:txBody>
                  <a:tcPr/>
                </a:tc>
                <a:extLst>
                  <a:ext uri="{0D108BD9-81ED-4DB2-BD59-A6C34878D82A}">
                    <a16:rowId xmlns:a16="http://schemas.microsoft.com/office/drawing/2014/main" val="10000"/>
                  </a:ext>
                </a:extLst>
              </a:tr>
              <a:tr h="370840">
                <a:tc>
                  <a:txBody>
                    <a:bodyPr/>
                    <a:lstStyle/>
                    <a:p>
                      <a:r>
                        <a:rPr lang="en-US" sz="3600" dirty="0"/>
                        <a:t>1a   can’t, bath</a:t>
                      </a:r>
                    </a:p>
                  </a:txBody>
                  <a:tcPr/>
                </a:tc>
                <a:tc>
                  <a:txBody>
                    <a:bodyPr/>
                    <a:lstStyle/>
                    <a:p>
                      <a:endParaRPr lang="en-US" sz="3600" dirty="0"/>
                    </a:p>
                  </a:txBody>
                  <a:tcPr/>
                </a:tc>
                <a:tc>
                  <a:txBody>
                    <a:bodyPr/>
                    <a:lstStyle/>
                    <a:p>
                      <a:endParaRPr lang="en-US" sz="3600" dirty="0"/>
                    </a:p>
                  </a:txBody>
                  <a:tcPr/>
                </a:tc>
                <a:extLst>
                  <a:ext uri="{0D108BD9-81ED-4DB2-BD59-A6C34878D82A}">
                    <a16:rowId xmlns:a16="http://schemas.microsoft.com/office/drawing/2014/main" val="10001"/>
                  </a:ext>
                </a:extLst>
              </a:tr>
              <a:tr h="370840">
                <a:tc>
                  <a:txBody>
                    <a:bodyPr/>
                    <a:lstStyle/>
                    <a:p>
                      <a:r>
                        <a:rPr lang="en-US" sz="3600" dirty="0"/>
                        <a:t>2 r   car </a:t>
                      </a:r>
                    </a:p>
                  </a:txBody>
                  <a:tcPr/>
                </a:tc>
                <a:tc>
                  <a:txBody>
                    <a:bodyPr/>
                    <a:lstStyle/>
                    <a:p>
                      <a:endParaRPr lang="en-US" sz="3600" dirty="0"/>
                    </a:p>
                  </a:txBody>
                  <a:tcPr/>
                </a:tc>
                <a:tc>
                  <a:txBody>
                    <a:bodyPr/>
                    <a:lstStyle/>
                    <a:p>
                      <a:r>
                        <a:rPr lang="en-US" sz="3600"/>
                        <a:t>Drop r</a:t>
                      </a:r>
                      <a:endParaRPr lang="en-US" sz="3600" dirty="0"/>
                    </a:p>
                  </a:txBody>
                  <a:tcPr/>
                </a:tc>
                <a:extLst>
                  <a:ext uri="{0D108BD9-81ED-4DB2-BD59-A6C34878D82A}">
                    <a16:rowId xmlns:a16="http://schemas.microsoft.com/office/drawing/2014/main" val="10002"/>
                  </a:ext>
                </a:extLst>
              </a:tr>
              <a:tr h="370840">
                <a:tc>
                  <a:txBody>
                    <a:bodyPr/>
                    <a:lstStyle/>
                    <a:p>
                      <a:r>
                        <a:rPr lang="en-US" sz="3600" dirty="0"/>
                        <a:t>3 t   little</a:t>
                      </a:r>
                    </a:p>
                  </a:txBody>
                  <a:tcPr/>
                </a:tc>
                <a:tc>
                  <a:txBody>
                    <a:bodyPr/>
                    <a:lstStyle/>
                    <a:p>
                      <a:r>
                        <a:rPr lang="en-US" sz="3600" dirty="0"/>
                        <a:t>d  - </a:t>
                      </a:r>
                      <a:r>
                        <a:rPr lang="en-US" sz="3600" dirty="0" err="1"/>
                        <a:t>disapear</a:t>
                      </a:r>
                      <a:r>
                        <a:rPr lang="en-US" sz="3600" dirty="0"/>
                        <a:t>/ </a:t>
                      </a:r>
                      <a:r>
                        <a:rPr lang="en-US" sz="3600" dirty="0" err="1"/>
                        <a:t>liddle</a:t>
                      </a:r>
                      <a:r>
                        <a:rPr lang="en-US" sz="3600" dirty="0"/>
                        <a:t> </a:t>
                      </a:r>
                      <a:r>
                        <a:rPr lang="en-US" sz="3600" dirty="0" err="1"/>
                        <a:t>twenny</a:t>
                      </a:r>
                      <a:r>
                        <a:rPr lang="en-US" sz="3600" dirty="0"/>
                        <a:t> one</a:t>
                      </a:r>
                    </a:p>
                  </a:txBody>
                  <a:tcPr/>
                </a:tc>
                <a:tc>
                  <a:txBody>
                    <a:bodyPr/>
                    <a:lstStyle/>
                    <a:p>
                      <a:r>
                        <a:rPr lang="en-US" sz="3600" dirty="0"/>
                        <a:t>t</a:t>
                      </a:r>
                      <a:r>
                        <a:rPr lang="en-US" sz="3600" baseline="0" dirty="0"/>
                        <a:t> </a:t>
                      </a:r>
                      <a:r>
                        <a:rPr lang="en-US" sz="3600" dirty="0"/>
                        <a:t> little</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53766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lstStyle/>
          <a:p>
            <a:pPr>
              <a:buNone/>
            </a:pPr>
            <a:r>
              <a:rPr lang="en-US" dirty="0"/>
              <a:t>Ex 6 page 160</a:t>
            </a:r>
          </a:p>
          <a:p>
            <a:pPr>
              <a:buNone/>
            </a:pPr>
            <a:r>
              <a:rPr lang="en-US" dirty="0"/>
              <a:t>II </a:t>
            </a:r>
            <a:r>
              <a:rPr lang="en-US" dirty="0">
                <a:solidFill>
                  <a:srgbClr val="FF0000"/>
                </a:solidFill>
              </a:rPr>
              <a:t>vocabulary</a:t>
            </a:r>
          </a:p>
          <a:p>
            <a:pPr>
              <a:buNone/>
            </a:pPr>
            <a:r>
              <a:rPr lang="en-US" dirty="0"/>
              <a:t>A English has over  million words</a:t>
            </a:r>
          </a:p>
          <a:p>
            <a:pPr>
              <a:buNone/>
            </a:pPr>
            <a:r>
              <a:rPr lang="en-US" dirty="0"/>
              <a:t>B # (expression) of </a:t>
            </a:r>
            <a:r>
              <a:rPr lang="en-US" dirty="0" err="1"/>
              <a:t>vocab</a:t>
            </a:r>
            <a:r>
              <a:rPr lang="en-US" dirty="0"/>
              <a:t> </a:t>
            </a:r>
            <a:r>
              <a:rPr lang="en-US" dirty="0" err="1"/>
              <a:t>diffs</a:t>
            </a:r>
            <a:r>
              <a:rPr lang="en-US" dirty="0"/>
              <a:t> between </a:t>
            </a:r>
            <a:r>
              <a:rPr lang="en-US" dirty="0" err="1"/>
              <a:t>AmE</a:t>
            </a:r>
            <a:r>
              <a:rPr lang="en-US" dirty="0"/>
              <a:t> and BE</a:t>
            </a:r>
          </a:p>
          <a:p>
            <a:pPr>
              <a:buNone/>
            </a:pPr>
            <a:r>
              <a:rPr lang="en-US" dirty="0" err="1"/>
              <a:t>Exampes</a:t>
            </a:r>
            <a:endParaRPr lang="en-US" dirty="0"/>
          </a:p>
          <a:p>
            <a:pPr>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28956606"/>
              </p:ext>
            </p:extLst>
          </p:nvPr>
        </p:nvGraphicFramePr>
        <p:xfrm>
          <a:off x="381000" y="3276600"/>
          <a:ext cx="6096000" cy="30175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r>
                        <a:rPr lang="en-US" sz="2400" dirty="0" err="1"/>
                        <a:t>AmE</a:t>
                      </a:r>
                      <a:endParaRPr lang="en-US" sz="2400" dirty="0"/>
                    </a:p>
                  </a:txBody>
                  <a:tcPr/>
                </a:tc>
                <a:tc>
                  <a:txBody>
                    <a:bodyPr/>
                    <a:lstStyle/>
                    <a:p>
                      <a:r>
                        <a:rPr lang="en-US" sz="2400" dirty="0"/>
                        <a:t>BE</a:t>
                      </a:r>
                    </a:p>
                  </a:txBody>
                  <a:tcPr/>
                </a:tc>
                <a:extLst>
                  <a:ext uri="{0D108BD9-81ED-4DB2-BD59-A6C34878D82A}">
                    <a16:rowId xmlns:a16="http://schemas.microsoft.com/office/drawing/2014/main" val="10000"/>
                  </a:ext>
                </a:extLst>
              </a:tr>
              <a:tr h="370840">
                <a:tc>
                  <a:txBody>
                    <a:bodyPr/>
                    <a:lstStyle/>
                    <a:p>
                      <a:r>
                        <a:rPr lang="en-US" sz="2400" dirty="0"/>
                        <a:t>truck</a:t>
                      </a:r>
                    </a:p>
                  </a:txBody>
                  <a:tcPr/>
                </a:tc>
                <a:tc>
                  <a:txBody>
                    <a:bodyPr/>
                    <a:lstStyle/>
                    <a:p>
                      <a:r>
                        <a:rPr lang="en-US" sz="2400" dirty="0"/>
                        <a:t>lorry</a:t>
                      </a:r>
                    </a:p>
                  </a:txBody>
                  <a:tcPr/>
                </a:tc>
                <a:extLst>
                  <a:ext uri="{0D108BD9-81ED-4DB2-BD59-A6C34878D82A}">
                    <a16:rowId xmlns:a16="http://schemas.microsoft.com/office/drawing/2014/main" val="10001"/>
                  </a:ext>
                </a:extLst>
              </a:tr>
              <a:tr h="370840">
                <a:tc>
                  <a:txBody>
                    <a:bodyPr/>
                    <a:lstStyle/>
                    <a:p>
                      <a:r>
                        <a:rPr lang="en-US" sz="2400" dirty="0"/>
                        <a:t>elevator</a:t>
                      </a:r>
                    </a:p>
                  </a:txBody>
                  <a:tcPr/>
                </a:tc>
                <a:tc>
                  <a:txBody>
                    <a:bodyPr/>
                    <a:lstStyle/>
                    <a:p>
                      <a:r>
                        <a:rPr lang="en-US" sz="2400" dirty="0"/>
                        <a:t>lift</a:t>
                      </a:r>
                    </a:p>
                  </a:txBody>
                  <a:tcPr/>
                </a:tc>
                <a:extLst>
                  <a:ext uri="{0D108BD9-81ED-4DB2-BD59-A6C34878D82A}">
                    <a16:rowId xmlns:a16="http://schemas.microsoft.com/office/drawing/2014/main" val="10002"/>
                  </a:ext>
                </a:extLst>
              </a:tr>
              <a:tr h="370840">
                <a:tc>
                  <a:txBody>
                    <a:bodyPr/>
                    <a:lstStyle/>
                    <a:p>
                      <a:r>
                        <a:rPr lang="en-US" sz="2400" dirty="0"/>
                        <a:t>Wash up</a:t>
                      </a:r>
                      <a:r>
                        <a:rPr lang="en-US" sz="2400" baseline="0" dirty="0"/>
                        <a:t> : wash face and hands</a:t>
                      </a:r>
                      <a:endParaRPr lang="en-US" sz="2400" dirty="0"/>
                    </a:p>
                  </a:txBody>
                  <a:tcPr/>
                </a:tc>
                <a:tc>
                  <a:txBody>
                    <a:bodyPr/>
                    <a:lstStyle/>
                    <a:p>
                      <a:r>
                        <a:rPr lang="en-US" sz="2400" dirty="0"/>
                        <a:t>Wash up: wash dishes</a:t>
                      </a:r>
                    </a:p>
                  </a:txBody>
                  <a:tcPr/>
                </a:tc>
                <a:extLst>
                  <a:ext uri="{0D108BD9-81ED-4DB2-BD59-A6C34878D82A}">
                    <a16:rowId xmlns:a16="http://schemas.microsoft.com/office/drawing/2014/main" val="10003"/>
                  </a:ext>
                </a:extLst>
              </a:tr>
              <a:tr h="370840">
                <a:tc>
                  <a:txBody>
                    <a:bodyPr/>
                    <a:lstStyle/>
                    <a:p>
                      <a:r>
                        <a:rPr lang="en-US" sz="2400" dirty="0"/>
                        <a:t>Confused</a:t>
                      </a:r>
                      <a:r>
                        <a:rPr lang="en-US" sz="2400" baseline="0" dirty="0"/>
                        <a:t> : bangers and mash</a:t>
                      </a:r>
                      <a:endParaRPr lang="en-US" sz="2400" dirty="0"/>
                    </a:p>
                  </a:txBody>
                  <a:tcPr/>
                </a:tc>
                <a:tc>
                  <a:txBody>
                    <a:bodyPr/>
                    <a:lstStyle/>
                    <a:p>
                      <a:r>
                        <a:rPr lang="en-US" sz="2400" dirty="0"/>
                        <a:t>Sausage and mashed potatoes</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5821363"/>
          </a:xfrm>
        </p:spPr>
        <p:txBody>
          <a:bodyPr/>
          <a:lstStyle/>
          <a:p>
            <a:pPr>
              <a:buNone/>
            </a:pPr>
            <a:r>
              <a:rPr lang="en-US" dirty="0"/>
              <a:t>III. </a:t>
            </a:r>
            <a:r>
              <a:rPr lang="en-US" dirty="0">
                <a:solidFill>
                  <a:srgbClr val="FF0000"/>
                </a:solidFill>
              </a:rPr>
              <a:t>Grammar</a:t>
            </a:r>
          </a:p>
          <a:p>
            <a:pPr>
              <a:buNone/>
            </a:pPr>
            <a:r>
              <a:rPr lang="en-US" dirty="0"/>
              <a:t> A </a:t>
            </a:r>
            <a:r>
              <a:rPr lang="en-US" dirty="0" err="1"/>
              <a:t>AmE</a:t>
            </a:r>
            <a:r>
              <a:rPr lang="en-US" dirty="0"/>
              <a:t> almost = BE</a:t>
            </a:r>
          </a:p>
          <a:p>
            <a:pPr>
              <a:buNone/>
            </a:pPr>
            <a:r>
              <a:rPr lang="en-US" dirty="0"/>
              <a:t>B few differences</a:t>
            </a:r>
          </a:p>
          <a:p>
            <a:pPr>
              <a:buNone/>
            </a:pPr>
            <a:endParaRPr lang="en-US" dirty="0"/>
          </a:p>
        </p:txBody>
      </p:sp>
      <p:graphicFrame>
        <p:nvGraphicFramePr>
          <p:cNvPr id="4" name="Table 3"/>
          <p:cNvGraphicFramePr>
            <a:graphicFrameLocks noGrp="1"/>
          </p:cNvGraphicFramePr>
          <p:nvPr/>
        </p:nvGraphicFramePr>
        <p:xfrm>
          <a:off x="609600" y="2209800"/>
          <a:ext cx="7848600" cy="2926080"/>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sz="2800" dirty="0"/>
                        <a:t>Grammar</a:t>
                      </a:r>
                    </a:p>
                  </a:txBody>
                  <a:tcPr/>
                </a:tc>
                <a:tc>
                  <a:txBody>
                    <a:bodyPr/>
                    <a:lstStyle/>
                    <a:p>
                      <a:r>
                        <a:rPr lang="en-US" sz="2800" dirty="0" err="1"/>
                        <a:t>AmE</a:t>
                      </a:r>
                      <a:endParaRPr lang="en-US" sz="2800" dirty="0"/>
                    </a:p>
                  </a:txBody>
                  <a:tcPr/>
                </a:tc>
                <a:tc>
                  <a:txBody>
                    <a:bodyPr/>
                    <a:lstStyle/>
                    <a:p>
                      <a:r>
                        <a:rPr lang="en-US" sz="2800" dirty="0"/>
                        <a:t>BE</a:t>
                      </a:r>
                    </a:p>
                  </a:txBody>
                  <a:tcPr/>
                </a:tc>
                <a:extLst>
                  <a:ext uri="{0D108BD9-81ED-4DB2-BD59-A6C34878D82A}">
                    <a16:rowId xmlns:a16="http://schemas.microsoft.com/office/drawing/2014/main" val="10000"/>
                  </a:ext>
                </a:extLst>
              </a:tr>
              <a:tr h="370840">
                <a:tc>
                  <a:txBody>
                    <a:bodyPr/>
                    <a:lstStyle/>
                    <a:p>
                      <a:r>
                        <a:rPr lang="en-US" sz="2800" dirty="0"/>
                        <a:t>1. Verbs past participle of get </a:t>
                      </a:r>
                    </a:p>
                  </a:txBody>
                  <a:tcPr/>
                </a:tc>
                <a:tc>
                  <a:txBody>
                    <a:bodyPr/>
                    <a:lstStyle/>
                    <a:p>
                      <a:r>
                        <a:rPr lang="en-US" sz="2800" dirty="0"/>
                        <a:t>Have</a:t>
                      </a:r>
                      <a:r>
                        <a:rPr lang="en-US" sz="2800" baseline="0" dirty="0"/>
                        <a:t> gotten</a:t>
                      </a:r>
                      <a:endParaRPr lang="en-US" sz="2800" dirty="0"/>
                    </a:p>
                  </a:txBody>
                  <a:tcPr/>
                </a:tc>
                <a:tc>
                  <a:txBody>
                    <a:bodyPr/>
                    <a:lstStyle/>
                    <a:p>
                      <a:r>
                        <a:rPr lang="en-US" sz="2800" dirty="0"/>
                        <a:t>Have got</a:t>
                      </a:r>
                    </a:p>
                  </a:txBody>
                  <a:tcPr/>
                </a:tc>
                <a:extLst>
                  <a:ext uri="{0D108BD9-81ED-4DB2-BD59-A6C34878D82A}">
                    <a16:rowId xmlns:a16="http://schemas.microsoft.com/office/drawing/2014/main" val="10001"/>
                  </a:ext>
                </a:extLst>
              </a:tr>
              <a:tr h="370840">
                <a:tc>
                  <a:txBody>
                    <a:bodyPr/>
                    <a:lstStyle/>
                    <a:p>
                      <a:r>
                        <a:rPr lang="en-US" sz="2800" dirty="0"/>
                        <a:t>2. Use of verb  have</a:t>
                      </a:r>
                    </a:p>
                  </a:txBody>
                  <a:tcPr/>
                </a:tc>
                <a:tc>
                  <a:txBody>
                    <a:bodyPr/>
                    <a:lstStyle/>
                    <a:p>
                      <a:r>
                        <a:rPr lang="en-US" sz="2800" dirty="0"/>
                        <a:t>Do you</a:t>
                      </a:r>
                      <a:r>
                        <a:rPr lang="en-US" sz="2800" baseline="0" dirty="0"/>
                        <a:t> have</a:t>
                      </a:r>
                      <a:endParaRPr lang="en-US" sz="2800" dirty="0"/>
                    </a:p>
                  </a:txBody>
                  <a:tcPr/>
                </a:tc>
                <a:tc>
                  <a:txBody>
                    <a:bodyPr/>
                    <a:lstStyle/>
                    <a:p>
                      <a:r>
                        <a:rPr lang="en-US" sz="2800" dirty="0"/>
                        <a:t>Have you got</a:t>
                      </a:r>
                    </a:p>
                  </a:txBody>
                  <a:tcPr/>
                </a:tc>
                <a:extLst>
                  <a:ext uri="{0D108BD9-81ED-4DB2-BD59-A6C34878D82A}">
                    <a16:rowId xmlns:a16="http://schemas.microsoft.com/office/drawing/2014/main" val="10002"/>
                  </a:ext>
                </a:extLst>
              </a:tr>
              <a:tr h="370840">
                <a:tc>
                  <a:txBody>
                    <a:bodyPr/>
                    <a:lstStyle/>
                    <a:p>
                      <a:r>
                        <a:rPr lang="en-US" sz="2800" dirty="0"/>
                        <a:t>3. preposition</a:t>
                      </a:r>
                    </a:p>
                  </a:txBody>
                  <a:tcPr/>
                </a:tc>
                <a:tc>
                  <a:txBody>
                    <a:bodyPr/>
                    <a:lstStyle/>
                    <a:p>
                      <a:r>
                        <a:rPr lang="en-US" sz="2800" dirty="0"/>
                        <a:t>Different</a:t>
                      </a:r>
                      <a:r>
                        <a:rPr lang="en-US" sz="2800" baseline="0" dirty="0"/>
                        <a:t> from</a:t>
                      </a:r>
                      <a:endParaRPr lang="en-US" sz="2800" dirty="0"/>
                    </a:p>
                  </a:txBody>
                  <a:tcPr/>
                </a:tc>
                <a:tc>
                  <a:txBody>
                    <a:bodyPr/>
                    <a:lstStyle/>
                    <a:p>
                      <a:r>
                        <a:rPr lang="en-US" sz="2800" dirty="0"/>
                        <a:t>Different than</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solidFill>
                  <a:srgbClr val="FF0000"/>
                </a:solidFill>
              </a:rPr>
              <a:t>VI. Conclusion</a:t>
            </a:r>
          </a:p>
          <a:p>
            <a:r>
              <a:rPr lang="en-US" dirty="0"/>
              <a:t>Standard British and standard American English are so similar that most speakers of two types will have no trouble understanding one  another.</a:t>
            </a:r>
          </a:p>
          <a:p>
            <a:r>
              <a:rPr lang="en-US" dirty="0" err="1"/>
              <a:t>AmE</a:t>
            </a:r>
            <a:r>
              <a:rPr lang="en-US" dirty="0"/>
              <a:t> &amp; BE: not 2 different languages</a:t>
            </a:r>
          </a:p>
          <a:p>
            <a:r>
              <a:rPr lang="en-US" dirty="0"/>
              <a:t>They are : dialects, two varieties of the same language English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EE3506-4BF3-4413-8CDF-8A039B892ABB}"/>
              </a:ext>
            </a:extLst>
          </p:cNvPr>
          <p:cNvSpPr>
            <a:spLocks noGrp="1"/>
          </p:cNvSpPr>
          <p:nvPr>
            <p:ph idx="1"/>
          </p:nvPr>
        </p:nvSpPr>
        <p:spPr>
          <a:xfrm>
            <a:off x="457200" y="609600"/>
            <a:ext cx="8229600" cy="5516563"/>
          </a:xfrm>
        </p:spPr>
        <p:txBody>
          <a:bodyPr>
            <a:normAutofit fontScale="92500" lnSpcReduction="10000"/>
          </a:bodyPr>
          <a:lstStyle/>
          <a:p>
            <a:pPr marL="0" lvl="0" indent="0" algn="ctr">
              <a:buNone/>
            </a:pPr>
            <a:r>
              <a:rPr lang="en-US" sz="4000" dirty="0">
                <a:solidFill>
                  <a:srgbClr val="FF0000"/>
                </a:solidFill>
                <a:ea typeface="+mj-ea"/>
                <a:cs typeface="+mj-cs"/>
              </a:rPr>
              <a:t>How to improve speaking English fluently and naturally</a:t>
            </a:r>
            <a:endParaRPr lang="en-US" dirty="0">
              <a:solidFill>
                <a:srgbClr val="FF0000"/>
              </a:solidFill>
            </a:endParaRPr>
          </a:p>
          <a:p>
            <a:pPr marL="0" lvl="0" indent="0" algn="just">
              <a:buNone/>
            </a:pPr>
            <a:r>
              <a:rPr lang="en-US" dirty="0">
                <a:solidFill>
                  <a:prstClr val="black"/>
                </a:solidFill>
              </a:rPr>
              <a:t>As you have finished  practicing note taking,</a:t>
            </a:r>
          </a:p>
          <a:p>
            <a:pPr marL="0" lvl="0" indent="0" algn="just">
              <a:buNone/>
            </a:pPr>
            <a:r>
              <a:rPr lang="en-US" dirty="0">
                <a:solidFill>
                  <a:prstClr val="black"/>
                </a:solidFill>
              </a:rPr>
              <a:t>open page 287 – 289. Look </a:t>
            </a:r>
            <a:r>
              <a:rPr lang="en-US">
                <a:solidFill>
                  <a:prstClr val="black"/>
                </a:solidFill>
              </a:rPr>
              <a:t>at part 2, </a:t>
            </a:r>
            <a:r>
              <a:rPr lang="en-US" dirty="0">
                <a:solidFill>
                  <a:prstClr val="black"/>
                </a:solidFill>
              </a:rPr>
              <a:t>listen and repeat sentence by sentence after the speaker. You should imitate the speaker’s pronunciation (sounds, stress, rhythm and intonation) as much as much possible while he is reading.  Your reading should be done several times until you feel confident with your performance. It is advisable that you could speak after the speaker without looking at the text as quick as you can. </a:t>
            </a:r>
          </a:p>
          <a:p>
            <a:pPr marL="0" indent="0">
              <a:buNone/>
            </a:pPr>
            <a:endParaRPr lang="en-US" dirty="0"/>
          </a:p>
        </p:txBody>
      </p:sp>
    </p:spTree>
    <p:extLst>
      <p:ext uri="{BB962C8B-B14F-4D97-AF65-F5344CB8AC3E}">
        <p14:creationId xmlns:p14="http://schemas.microsoft.com/office/powerpoint/2010/main" val="6686105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TotalTime>
  <Words>331</Words>
  <Application>Microsoft Office PowerPoint</Application>
  <PresentationFormat>On-screen Show (4:3)</PresentationFormat>
  <Paragraphs>58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Listening 3 chapter 7  Language and Communication </vt:lpstr>
      <vt:lpstr>PowerPoint Presentation</vt:lpstr>
      <vt:lpstr>Ex 3 page 158</vt:lpstr>
      <vt:lpstr>Ex 5: outlining the lecture P 159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7</dc:title>
  <dc:creator>FPT</dc:creator>
  <cp:lastModifiedBy>Bao Nguyen</cp:lastModifiedBy>
  <cp:revision>28</cp:revision>
  <dcterms:created xsi:type="dcterms:W3CDTF">2011-02-27T04:13:50Z</dcterms:created>
  <dcterms:modified xsi:type="dcterms:W3CDTF">2020-04-16T05:26:18Z</dcterms:modified>
</cp:coreProperties>
</file>