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58" r:id="rId5"/>
    <p:sldId id="259" r:id="rId6"/>
    <p:sldId id="260" r:id="rId7"/>
    <p:sldId id="261" r:id="rId8"/>
    <p:sldId id="2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380"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46DDB59-7D85-4B8B-BB38-224021D406B8}"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50601-3AAB-4B5F-9556-F58261A9C78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6DDB59-7D85-4B8B-BB38-224021D406B8}"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50601-3AAB-4B5F-9556-F58261A9C78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46DDB59-7D85-4B8B-BB38-224021D406B8}"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50601-3AAB-4B5F-9556-F58261A9C78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46DDB59-7D85-4B8B-BB38-224021D406B8}" type="datetimeFigureOut">
              <a:rPr lang="en-US" smtClean="0"/>
              <a:pPr/>
              <a:t>4/16/2020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550601-3AAB-4B5F-9556-F58261A9C78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46DDB59-7D85-4B8B-BB38-224021D406B8}" type="datetimeFigureOut">
              <a:rPr lang="en-US" smtClean="0"/>
              <a:pPr/>
              <a:t>4/16/2020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550601-3AAB-4B5F-9556-F58261A9C78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46DDB59-7D85-4B8B-BB38-224021D406B8}" type="datetimeFigureOut">
              <a:rPr lang="en-US" smtClean="0"/>
              <a:pPr/>
              <a:t>4/16/2020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550601-3AAB-4B5F-9556-F58261A9C78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6DDB59-7D85-4B8B-BB38-224021D406B8}" type="datetimeFigureOut">
              <a:rPr lang="en-US" smtClean="0"/>
              <a:pPr/>
              <a:t>4/16/2020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550601-3AAB-4B5F-9556-F58261A9C78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46DDB59-7D85-4B8B-BB38-224021D406B8}" type="datetimeFigureOut">
              <a:rPr lang="en-US" smtClean="0"/>
              <a:pPr/>
              <a:t>4/16/2020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550601-3AAB-4B5F-9556-F58261A9C78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46DDB59-7D85-4B8B-BB38-224021D406B8}" type="datetimeFigureOut">
              <a:rPr lang="en-US" smtClean="0"/>
              <a:pPr/>
              <a:t>4/16/2020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550601-3AAB-4B5F-9556-F58261A9C78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6DDB59-7D85-4B8B-BB38-224021D406B8}"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50601-3AAB-4B5F-9556-F58261A9C78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6DDB59-7D85-4B8B-BB38-224021D406B8}"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50601-3AAB-4B5F-9556-F58261A9C78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6DDB59-7D85-4B8B-BB38-224021D406B8}" type="datetimeFigureOut">
              <a:rPr lang="en-US" smtClean="0"/>
              <a:pPr/>
              <a:t>4/16/2020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550601-3AAB-4B5F-9556-F58261A9C78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Listening 3</a:t>
            </a:r>
            <a:br>
              <a:rPr lang="en-US" dirty="0"/>
            </a:br>
            <a:r>
              <a:rPr lang="en-US" dirty="0" err="1"/>
              <a:t>Chaper</a:t>
            </a:r>
            <a:r>
              <a:rPr lang="en-US" dirty="0"/>
              <a:t>  9</a:t>
            </a:r>
            <a:br>
              <a:rPr lang="en-US" dirty="0"/>
            </a:br>
            <a:r>
              <a:rPr lang="en-US" dirty="0"/>
              <a:t>New Frontier</a:t>
            </a:r>
          </a:p>
        </p:txBody>
      </p:sp>
      <p:sp>
        <p:nvSpPr>
          <p:cNvPr id="3" name="Subtitle 2"/>
          <p:cNvSpPr>
            <a:spLocks noGrp="1"/>
          </p:cNvSpPr>
          <p:nvPr>
            <p:ph type="subTitle" idx="1"/>
          </p:nvPr>
        </p:nvSpPr>
        <p:spPr/>
        <p:txBody>
          <a:bodyPr/>
          <a:lstStyle/>
          <a:p>
            <a:r>
              <a:rPr lang="en-US" dirty="0"/>
              <a:t>Lecture </a:t>
            </a:r>
          </a:p>
          <a:p>
            <a:r>
              <a:rPr lang="en-US" dirty="0"/>
              <a:t>Exploring Mars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r>
              <a:rPr lang="en-US" dirty="0"/>
              <a:t>Study page 202 -208</a:t>
            </a:r>
          </a:p>
          <a:p>
            <a:pPr marL="0" lvl="0" indent="0">
              <a:buNone/>
            </a:pPr>
            <a:r>
              <a:rPr lang="en-US" sz="4000" dirty="0">
                <a:solidFill>
                  <a:prstClr val="black"/>
                </a:solidFill>
                <a:latin typeface="Calibri Light" panose="020F0302020204030204"/>
              </a:rPr>
              <a:t>Listen to track ……… </a:t>
            </a:r>
            <a:r>
              <a:rPr lang="en-US" sz="4000">
                <a:solidFill>
                  <a:prstClr val="black"/>
                </a:solidFill>
                <a:latin typeface="Calibri Light" panose="020F0302020204030204"/>
              </a:rPr>
              <a:t>CD  </a:t>
            </a:r>
            <a:r>
              <a:rPr lang="en-US" sz="4000" dirty="0">
                <a:solidFill>
                  <a:prstClr val="black"/>
                </a:solidFill>
                <a:latin typeface="Calibri Light" panose="020F0302020204030204"/>
              </a:rPr>
              <a:t>to complete the notes on page 206 – 207. Then check  your answer according  to the following outline notes</a:t>
            </a:r>
            <a:endParaRPr lang="en-US" dirty="0">
              <a:solidFill>
                <a:prstClr val="black"/>
              </a:solidFill>
            </a:endParaRPr>
          </a:p>
          <a:p>
            <a:pPr marL="0" indent="0">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 4 outline</a:t>
            </a:r>
          </a:p>
        </p:txBody>
      </p:sp>
      <p:sp>
        <p:nvSpPr>
          <p:cNvPr id="3" name="Content Placeholder 2"/>
          <p:cNvSpPr>
            <a:spLocks noGrp="1"/>
          </p:cNvSpPr>
          <p:nvPr>
            <p:ph idx="1"/>
          </p:nvPr>
        </p:nvSpPr>
        <p:spPr/>
        <p:txBody>
          <a:bodyPr/>
          <a:lstStyle/>
          <a:p>
            <a:pPr marL="571500" indent="-571500">
              <a:buAutoNum type="romanUcPeriod"/>
            </a:pPr>
            <a:r>
              <a:rPr lang="en-US" dirty="0">
                <a:solidFill>
                  <a:srgbClr val="FF0000"/>
                </a:solidFill>
              </a:rPr>
              <a:t>Introduction</a:t>
            </a:r>
          </a:p>
          <a:p>
            <a:pPr marL="571500" indent="-571500">
              <a:buNone/>
            </a:pPr>
            <a:r>
              <a:rPr lang="en-US" dirty="0"/>
              <a:t>A Mars – popular topic</a:t>
            </a:r>
          </a:p>
          <a:p>
            <a:pPr marL="571500" indent="-571500">
              <a:buNone/>
            </a:pPr>
            <a:r>
              <a:rPr lang="en-US" dirty="0"/>
              <a:t>B NASA &amp; ESA :United States Space Agency / European Space Agency</a:t>
            </a:r>
          </a:p>
          <a:p>
            <a:pPr marL="571500" indent="-571500">
              <a:buNone/>
            </a:pPr>
            <a:endParaRPr lang="en-US" dirty="0"/>
          </a:p>
          <a:p>
            <a:pPr marL="571500" indent="-571500">
              <a:buNone/>
            </a:pPr>
            <a:r>
              <a:rPr lang="en-US" dirty="0"/>
              <a:t>C Lecture topic: Why explore Mars and not other planet? What makes Mars so attractive to explore? </a:t>
            </a:r>
          </a:p>
        </p:txBody>
      </p:sp>
    </p:spTree>
    <p:extLst>
      <p:ext uri="{BB962C8B-B14F-4D97-AF65-F5344CB8AC3E}">
        <p14:creationId xmlns:p14="http://schemas.microsoft.com/office/powerpoint/2010/main" val="1301670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lstStyle/>
          <a:p>
            <a:pPr>
              <a:buNone/>
            </a:pPr>
            <a:r>
              <a:rPr lang="en-US" dirty="0">
                <a:solidFill>
                  <a:srgbClr val="FF0000"/>
                </a:solidFill>
              </a:rPr>
              <a:t>II. Reasons</a:t>
            </a:r>
          </a:p>
          <a:p>
            <a:pPr>
              <a:buNone/>
            </a:pPr>
            <a:r>
              <a:rPr lang="en-US" dirty="0"/>
              <a:t>A the second closest planet to Earth. It is easy to see in the night sky. </a:t>
            </a:r>
          </a:p>
          <a:p>
            <a:pPr>
              <a:buNone/>
            </a:pPr>
            <a:endParaRPr lang="en-US" dirty="0"/>
          </a:p>
          <a:p>
            <a:pPr>
              <a:buNone/>
            </a:pPr>
            <a:r>
              <a:rPr lang="en-US" dirty="0"/>
              <a:t>B Similar to Earth in several ways</a:t>
            </a:r>
          </a:p>
          <a:p>
            <a:pPr>
              <a:buNone/>
            </a:pPr>
            <a:r>
              <a:rPr lang="en-US" dirty="0"/>
              <a:t>It has clouds, winds, 24 hours a day, 4 seasons,</a:t>
            </a:r>
          </a:p>
          <a:p>
            <a:pPr>
              <a:buNone/>
            </a:pPr>
            <a:r>
              <a:rPr lang="en-US" dirty="0"/>
              <a:t>Volcanoes and other features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04800"/>
            <a:ext cx="8229600" cy="6553200"/>
          </a:xfrm>
        </p:spPr>
        <p:txBody>
          <a:bodyPr/>
          <a:lstStyle/>
          <a:p>
            <a:pPr>
              <a:buNone/>
            </a:pPr>
            <a:r>
              <a:rPr lang="en-US" dirty="0" err="1">
                <a:solidFill>
                  <a:srgbClr val="FF0000"/>
                </a:solidFill>
              </a:rPr>
              <a:t>lII</a:t>
            </a:r>
            <a:r>
              <a:rPr lang="en-US" dirty="0">
                <a:solidFill>
                  <a:srgbClr val="FF0000"/>
                </a:solidFill>
              </a:rPr>
              <a:t>. Life on Mars ?</a:t>
            </a:r>
          </a:p>
          <a:p>
            <a:pPr>
              <a:buNone/>
            </a:pPr>
            <a:r>
              <a:rPr lang="en-US" dirty="0"/>
              <a:t>A Most scientist think: there isn’t</a:t>
            </a:r>
          </a:p>
          <a:p>
            <a:pPr>
              <a:buNone/>
            </a:pPr>
            <a:r>
              <a:rPr lang="en-US" dirty="0"/>
              <a:t>B It is possible that  there was some kind of life there thousand years ago</a:t>
            </a:r>
          </a:p>
          <a:p>
            <a:pPr>
              <a:buNone/>
            </a:pPr>
            <a:r>
              <a:rPr lang="en-US" dirty="0"/>
              <a:t>1 in 2003 a critical discovery was made, very strong evidence that Mars had a lot of water in the past.</a:t>
            </a:r>
          </a:p>
          <a:p>
            <a:pPr>
              <a:buNone/>
            </a:pPr>
            <a:r>
              <a:rPr lang="en-US" dirty="0"/>
              <a:t>2 if water – there’s the possibility of life.</a:t>
            </a:r>
          </a:p>
          <a:p>
            <a:pPr>
              <a:buNone/>
            </a:pPr>
            <a:r>
              <a:rPr lang="en-US" dirty="0"/>
              <a:t>There ‘s a chance that a long time ago some form of life existed on Mars.</a:t>
            </a:r>
          </a:p>
          <a:p>
            <a:pPr>
              <a:buNone/>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04800"/>
            <a:ext cx="8229600" cy="5821363"/>
          </a:xfrm>
        </p:spPr>
        <p:txBody>
          <a:bodyPr/>
          <a:lstStyle/>
          <a:p>
            <a:pPr>
              <a:buNone/>
            </a:pPr>
            <a:endParaRPr lang="en-US" dirty="0">
              <a:solidFill>
                <a:srgbClr val="FF0000"/>
              </a:solidFill>
            </a:endParaRPr>
          </a:p>
          <a:p>
            <a:pPr>
              <a:buNone/>
            </a:pPr>
            <a:r>
              <a:rPr lang="en-US" dirty="0"/>
              <a:t>Ex 5, page 207</a:t>
            </a:r>
          </a:p>
          <a:p>
            <a:pPr>
              <a:buNone/>
            </a:pPr>
            <a:r>
              <a:rPr lang="en-US" dirty="0">
                <a:solidFill>
                  <a:srgbClr val="FF0000"/>
                </a:solidFill>
              </a:rPr>
              <a:t>IV. What  we can benefit from Mars.</a:t>
            </a:r>
          </a:p>
          <a:p>
            <a:pPr>
              <a:buNone/>
            </a:pPr>
            <a:r>
              <a:rPr lang="en-US" dirty="0"/>
              <a:t>A Exploring Mars help us to find out things about Earth: why and how life formed here.</a:t>
            </a:r>
          </a:p>
          <a:p>
            <a:pPr>
              <a:buNone/>
            </a:pPr>
            <a:r>
              <a:rPr lang="en-US" dirty="0"/>
              <a:t>B People need to live on M. if</a:t>
            </a:r>
          </a:p>
          <a:p>
            <a:pPr>
              <a:buNone/>
            </a:pPr>
            <a:r>
              <a:rPr lang="en-US" dirty="0"/>
              <a:t>1 we have limited place</a:t>
            </a:r>
          </a:p>
          <a:p>
            <a:pPr>
              <a:buNone/>
            </a:pPr>
            <a:r>
              <a:rPr lang="en-US" dirty="0"/>
              <a:t>2 limited resources</a:t>
            </a:r>
          </a:p>
          <a:p>
            <a:pPr>
              <a:buNone/>
            </a:pPr>
            <a:r>
              <a:rPr lang="en-US" dirty="0"/>
              <a:t>3 to need places to live in case: global disasters, natural disasters and nuclear war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solidFill>
                  <a:srgbClr val="FF0000"/>
                </a:solidFill>
              </a:rPr>
              <a:t>V. conclusion</a:t>
            </a:r>
          </a:p>
          <a:p>
            <a:r>
              <a:rPr lang="en-US" dirty="0"/>
              <a:t>Human beings always explore new areas, frontiers of our own knowledge</a:t>
            </a:r>
          </a:p>
          <a:p>
            <a:r>
              <a:rPr lang="en-US" dirty="0"/>
              <a:t>Mars is the specific planet and it seems to be much like our Earth.</a:t>
            </a:r>
          </a:p>
          <a:p>
            <a:r>
              <a:rPr lang="en-US" dirty="0"/>
              <a:t>Possibly Mars is our </a:t>
            </a:r>
            <a:r>
              <a:rPr lang="en-US" dirty="0" err="1"/>
              <a:t>neighbour</a:t>
            </a:r>
            <a:r>
              <a:rPr lang="en-US" dirty="0"/>
              <a:t> in future.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CD0E20-FBF3-4D65-BA57-983DEAB4FDC7}"/>
              </a:ext>
            </a:extLst>
          </p:cNvPr>
          <p:cNvSpPr>
            <a:spLocks noGrp="1"/>
          </p:cNvSpPr>
          <p:nvPr>
            <p:ph idx="1"/>
          </p:nvPr>
        </p:nvSpPr>
        <p:spPr>
          <a:xfrm>
            <a:off x="457200" y="457200"/>
            <a:ext cx="8229600" cy="5668963"/>
          </a:xfrm>
        </p:spPr>
        <p:txBody>
          <a:bodyPr>
            <a:normAutofit lnSpcReduction="10000"/>
          </a:bodyPr>
          <a:lstStyle/>
          <a:p>
            <a:pPr marL="0" lvl="0" indent="0" algn="ctr">
              <a:buNone/>
            </a:pPr>
            <a:r>
              <a:rPr lang="en-US" sz="4000" b="1" dirty="0">
                <a:solidFill>
                  <a:srgbClr val="FF0000"/>
                </a:solidFill>
                <a:ea typeface="+mj-ea"/>
                <a:cs typeface="+mj-cs"/>
              </a:rPr>
              <a:t>How to improve speaking English fluently and naturally</a:t>
            </a:r>
            <a:endParaRPr lang="en-US" sz="3000" b="1" dirty="0">
              <a:solidFill>
                <a:srgbClr val="FF0000"/>
              </a:solidFill>
            </a:endParaRPr>
          </a:p>
          <a:p>
            <a:pPr marL="0" lvl="0" indent="0" algn="just">
              <a:buNone/>
            </a:pPr>
            <a:r>
              <a:rPr lang="en-US" sz="3000" dirty="0">
                <a:solidFill>
                  <a:prstClr val="black"/>
                </a:solidFill>
              </a:rPr>
              <a:t>As you have finished  practicing note taking,</a:t>
            </a:r>
          </a:p>
          <a:p>
            <a:pPr marL="0" lvl="0" indent="0" algn="just">
              <a:buNone/>
            </a:pPr>
            <a:r>
              <a:rPr lang="en-US" sz="3000" dirty="0">
                <a:solidFill>
                  <a:prstClr val="black"/>
                </a:solidFill>
              </a:rPr>
              <a:t>open </a:t>
            </a:r>
            <a:r>
              <a:rPr lang="en-US" sz="3000">
                <a:solidFill>
                  <a:prstClr val="black"/>
                </a:solidFill>
              </a:rPr>
              <a:t>page 294 - 295, </a:t>
            </a:r>
            <a:r>
              <a:rPr lang="en-US" sz="3000" dirty="0">
                <a:solidFill>
                  <a:prstClr val="black"/>
                </a:solidFill>
              </a:rPr>
              <a:t>part 2 </a:t>
            </a:r>
            <a:r>
              <a:rPr lang="en-US" sz="3000">
                <a:solidFill>
                  <a:prstClr val="black"/>
                </a:solidFill>
              </a:rPr>
              <a:t>- lecture (ex 4-5). </a:t>
            </a:r>
            <a:r>
              <a:rPr lang="en-US" sz="3000" dirty="0">
                <a:solidFill>
                  <a:prstClr val="black"/>
                </a:solidFill>
              </a:rPr>
              <a:t>Look at the text, listen and repeat sentence by sentence after the speaker. You should imitate the speaker’s pronunciation (sounds, stress, rhythm and intonation) as much as much possible while he is reading.  Your reading should be done several times until you feel confident with your performance. It is advisable that you could speak after the speaker without looking at the text as quick as you can. </a:t>
            </a:r>
          </a:p>
          <a:p>
            <a:pPr marL="0" indent="0">
              <a:buNone/>
            </a:pPr>
            <a:endParaRPr lang="en-US" dirty="0"/>
          </a:p>
        </p:txBody>
      </p:sp>
    </p:spTree>
    <p:extLst>
      <p:ext uri="{BB962C8B-B14F-4D97-AF65-F5344CB8AC3E}">
        <p14:creationId xmlns:p14="http://schemas.microsoft.com/office/powerpoint/2010/main" val="36258274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468</TotalTime>
  <Words>413</Words>
  <Application>Microsoft Office PowerPoint</Application>
  <PresentationFormat>On-screen Show (4:3)</PresentationFormat>
  <Paragraphs>38</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Listening 3 Chaper  9 New Frontier</vt:lpstr>
      <vt:lpstr>PowerPoint Presentation</vt:lpstr>
      <vt:lpstr>Ex 4 outline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9 New Frontier</dc:title>
  <dc:creator>FPT</dc:creator>
  <cp:lastModifiedBy>Bao Nguyen</cp:lastModifiedBy>
  <cp:revision>39</cp:revision>
  <dcterms:created xsi:type="dcterms:W3CDTF">2011-03-21T09:53:54Z</dcterms:created>
  <dcterms:modified xsi:type="dcterms:W3CDTF">2020-04-16T05:23:55Z</dcterms:modified>
</cp:coreProperties>
</file>