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0D58C-3FDD-4E57-9460-1C3974C962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E30897-7A28-4A38-B5C9-9F581023B3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F90E50-2686-4F65-B111-A62FEE96AEEF}"/>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D5DEE928-61A7-4AFF-9B50-126A52B75A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9BF878-088B-410A-947B-F5E7B55F94ED}"/>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1874174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D0A4-06F3-48D2-B276-BB637D4971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34E3CB-C166-4147-ADB3-0980C4DD64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FD918-D750-4969-95CE-2A21BBC404E7}"/>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5F08FB42-BC84-48EA-8D98-585FBA62D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66EF11-5445-43BF-9675-E65D9059A008}"/>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3204877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05C4-DEB8-41A4-81DF-18225A5CB8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449AF9-8F29-43C5-BB12-64FC12DDFA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3B849C-5B6E-45DC-802A-0EE5DD2D1071}"/>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79259CF7-D954-4928-BEE7-24944EE51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12254E-CB7C-4918-8965-99E8663D134C}"/>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201424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FD32-051F-4DD0-B49C-2E772A7E2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422501-564A-4597-B1C6-B90D8425C1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1FD564-C6D5-4676-BA18-52EB7EF2C8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07FDC4-C1A4-4A1D-B75C-0B5AFB7BDEE3}"/>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6" name="Footer Placeholder 5">
            <a:extLst>
              <a:ext uri="{FF2B5EF4-FFF2-40B4-BE49-F238E27FC236}">
                <a16:creationId xmlns:a16="http://schemas.microsoft.com/office/drawing/2014/main" id="{FE4287A9-990A-4D73-8DBB-C50F2960A4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D4201-C614-4AB7-AD82-F69FF8960D2F}"/>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608082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80FCA-C0DF-4CD8-B03D-EFE9356835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96C9D0-6BD4-4BC2-8D82-EFD1DD740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18785E-6B6F-4F81-B923-EA85794549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E2D2C8-F06C-44D7-A451-4B42CE2B0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53AFC8-766C-4277-90CC-299CC9E0FD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F69207-883B-4742-BCA9-830201355E81}"/>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8" name="Footer Placeholder 7">
            <a:extLst>
              <a:ext uri="{FF2B5EF4-FFF2-40B4-BE49-F238E27FC236}">
                <a16:creationId xmlns:a16="http://schemas.microsoft.com/office/drawing/2014/main" id="{96F72BE9-851F-4038-AB85-EC8B7EAE53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159428-E2E1-4CE8-A7A0-334EC8A8612C}"/>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2507801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79A5-55B9-4F6E-BDC3-480D54026F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3566F6-4F45-4D28-B9BF-FAC90A480DE4}"/>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4" name="Footer Placeholder 3">
            <a:extLst>
              <a:ext uri="{FF2B5EF4-FFF2-40B4-BE49-F238E27FC236}">
                <a16:creationId xmlns:a16="http://schemas.microsoft.com/office/drawing/2014/main" id="{54390D77-8F36-4989-B31E-C742FD484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B1BDD9-EE10-4BC2-8580-C986DB370512}"/>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1117603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7F3C95-DAF3-4089-BEAC-8A3B3B6F7B52}"/>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3" name="Footer Placeholder 2">
            <a:extLst>
              <a:ext uri="{FF2B5EF4-FFF2-40B4-BE49-F238E27FC236}">
                <a16:creationId xmlns:a16="http://schemas.microsoft.com/office/drawing/2014/main" id="{CD2FFDC2-556C-4584-8415-8F2A7B1845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E2019C-09F2-4A87-B92A-9030604BE295}"/>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1156475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6BB38-672C-4881-8D6D-C27987A2A4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74587D-BA4D-4061-B2D1-436B8A6C9B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07B56F-1E88-4F03-BD79-2CB37E7A7A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7DFA8E-C99D-4227-AC10-3552705743D4}"/>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6" name="Footer Placeholder 5">
            <a:extLst>
              <a:ext uri="{FF2B5EF4-FFF2-40B4-BE49-F238E27FC236}">
                <a16:creationId xmlns:a16="http://schemas.microsoft.com/office/drawing/2014/main" id="{D803146C-F6BB-4526-A04B-699FA8D574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FC56AD-CEC5-4D4D-B759-F3E87751C8A2}"/>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74168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47AC-C2C4-484B-A7AF-A1E00E6150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FB5550-73C4-48E8-8ED5-3D1B08FBB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85DBA-66FA-4740-B3A3-F6966A415D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79F915-BFEC-4F61-88B9-70291CDD696D}"/>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6" name="Footer Placeholder 5">
            <a:extLst>
              <a:ext uri="{FF2B5EF4-FFF2-40B4-BE49-F238E27FC236}">
                <a16:creationId xmlns:a16="http://schemas.microsoft.com/office/drawing/2014/main" id="{A75C13A2-54C9-4339-8C16-E99EF99D20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7FAB77-35A4-4179-B369-BAD157F2D123}"/>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431142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B44B2-A3EC-4336-9187-C1736CC5BC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73669D-9F47-45AF-8C19-D5E98F5CE8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E6FD7-4B05-4A29-B241-C9588BF72CBF}"/>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3A28704E-35DB-429D-BF58-22696F3AD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7B28C1-A6BB-4F61-B667-A95DF2E8CF8E}"/>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2370330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20BB8B-18C4-46F2-96F7-874D95C6D6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8C218B-343E-47C8-A2EE-E9C283CB6D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BDEF68-3DA8-458C-94C1-2DD917307A12}"/>
              </a:ext>
            </a:extLst>
          </p:cNvPr>
          <p:cNvSpPr>
            <a:spLocks noGrp="1"/>
          </p:cNvSpPr>
          <p:nvPr>
            <p:ph type="dt" sz="half" idx="10"/>
          </p:nvPr>
        </p:nvSpPr>
        <p:spPr/>
        <p:txBody>
          <a:body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491A7AD0-1BAD-425A-9343-4DBA2D431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A8506-6DD1-4BC8-9360-75B6ED721C46}"/>
              </a:ext>
            </a:extLst>
          </p:cNvPr>
          <p:cNvSpPr>
            <a:spLocks noGrp="1"/>
          </p:cNvSpPr>
          <p:nvPr>
            <p:ph type="sldNum" sz="quarter" idx="12"/>
          </p:nvPr>
        </p:nvSpPr>
        <p:spPr/>
        <p:txBody>
          <a:bodyPr/>
          <a:lstStyle/>
          <a:p>
            <a:fld id="{E2DCE5CB-4ACB-44E9-AF60-92A8F424A780}" type="slidenum">
              <a:rPr lang="en-US" smtClean="0"/>
              <a:t>‹#›</a:t>
            </a:fld>
            <a:endParaRPr lang="en-US"/>
          </a:p>
        </p:txBody>
      </p:sp>
    </p:spTree>
    <p:extLst>
      <p:ext uri="{BB962C8B-B14F-4D97-AF65-F5344CB8AC3E}">
        <p14:creationId xmlns:p14="http://schemas.microsoft.com/office/powerpoint/2010/main" val="3936909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1E556-6B18-48F9-A8DD-8D287CE7C0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2767B4-BF21-48D4-B287-338E2136A9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7139D3-FF1A-4357-ACEE-A371211A15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8F40FB-2002-4F77-ACBA-CD7E42A57F1E}" type="datetimeFigureOut">
              <a:rPr lang="en-US" smtClean="0"/>
              <a:t>4/16/2020</a:t>
            </a:fld>
            <a:endParaRPr lang="en-US"/>
          </a:p>
        </p:txBody>
      </p:sp>
      <p:sp>
        <p:nvSpPr>
          <p:cNvPr id="5" name="Footer Placeholder 4">
            <a:extLst>
              <a:ext uri="{FF2B5EF4-FFF2-40B4-BE49-F238E27FC236}">
                <a16:creationId xmlns:a16="http://schemas.microsoft.com/office/drawing/2014/main" id="{C0A279A4-8078-420D-BBE0-8BD0CDFE45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0D47F1-3E7B-4ACF-8AF0-5EE3B71847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CE5CB-4ACB-44E9-AF60-92A8F424A780}" type="slidenum">
              <a:rPr lang="en-US" smtClean="0"/>
              <a:t>‹#›</a:t>
            </a:fld>
            <a:endParaRPr lang="en-US"/>
          </a:p>
        </p:txBody>
      </p:sp>
    </p:spTree>
    <p:extLst>
      <p:ext uri="{BB962C8B-B14F-4D97-AF65-F5344CB8AC3E}">
        <p14:creationId xmlns:p14="http://schemas.microsoft.com/office/powerpoint/2010/main" val="753465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FABBD-C21A-4904-BC4B-A17031BCFF7E}"/>
              </a:ext>
            </a:extLst>
          </p:cNvPr>
          <p:cNvSpPr>
            <a:spLocks noGrp="1"/>
          </p:cNvSpPr>
          <p:nvPr>
            <p:ph type="ctrTitle"/>
          </p:nvPr>
        </p:nvSpPr>
        <p:spPr/>
        <p:txBody>
          <a:bodyPr/>
          <a:lstStyle/>
          <a:p>
            <a:r>
              <a:rPr lang="en-US" dirty="0"/>
              <a:t>INTRODUCTION</a:t>
            </a:r>
          </a:p>
        </p:txBody>
      </p:sp>
      <p:sp>
        <p:nvSpPr>
          <p:cNvPr id="3" name="Subtitle 2">
            <a:extLst>
              <a:ext uri="{FF2B5EF4-FFF2-40B4-BE49-F238E27FC236}">
                <a16:creationId xmlns:a16="http://schemas.microsoft.com/office/drawing/2014/main" id="{AFF8F807-002C-46D3-A90E-0B7E15AE320B}"/>
              </a:ext>
            </a:extLst>
          </p:cNvPr>
          <p:cNvSpPr>
            <a:spLocks noGrp="1"/>
          </p:cNvSpPr>
          <p:nvPr>
            <p:ph type="subTitle" idx="1"/>
          </p:nvPr>
        </p:nvSpPr>
        <p:spPr/>
        <p:txBody>
          <a:bodyPr>
            <a:normAutofit/>
          </a:bodyPr>
          <a:lstStyle/>
          <a:p>
            <a:r>
              <a:rPr lang="en-US" sz="4000" dirty="0"/>
              <a:t>Listening 3</a:t>
            </a:r>
          </a:p>
        </p:txBody>
      </p:sp>
    </p:spTree>
    <p:extLst>
      <p:ext uri="{BB962C8B-B14F-4D97-AF65-F5344CB8AC3E}">
        <p14:creationId xmlns:p14="http://schemas.microsoft.com/office/powerpoint/2010/main" val="4173136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A3B714-41A0-465F-9F64-68672B9971BC}"/>
              </a:ext>
            </a:extLst>
          </p:cNvPr>
          <p:cNvSpPr>
            <a:spLocks noGrp="1"/>
          </p:cNvSpPr>
          <p:nvPr>
            <p:ph idx="1"/>
          </p:nvPr>
        </p:nvSpPr>
        <p:spPr>
          <a:xfrm>
            <a:off x="838200" y="361950"/>
            <a:ext cx="10515600" cy="5815013"/>
          </a:xfrm>
        </p:spPr>
        <p:txBody>
          <a:bodyPr>
            <a:normAutofit/>
          </a:bodyPr>
          <a:lstStyle/>
          <a:p>
            <a:pPr marL="0" marR="0" lvl="0" indent="0" algn="ctr">
              <a:lnSpc>
                <a:spcPct val="150000"/>
              </a:lnSpc>
              <a:spcBef>
                <a:spcPts val="0"/>
              </a:spcBef>
              <a:spcAft>
                <a:spcPts val="800"/>
              </a:spcAft>
              <a:buNone/>
            </a:pPr>
            <a:r>
              <a:rPr lang="en-US" b="1" dirty="0"/>
              <a:t>INFORMATION ABOUT THE SUBJECT</a:t>
            </a:r>
            <a:endParaRPr lang="en-US" dirty="0"/>
          </a:p>
          <a:p>
            <a:pPr marL="342900" marR="0" lvl="0" indent="-342900" fontAlgn="base">
              <a:lnSpc>
                <a:spcPct val="150000"/>
              </a:lnSpc>
              <a:spcBef>
                <a:spcPts val="0"/>
              </a:spcBef>
              <a:spcAft>
                <a:spcPts val="800"/>
              </a:spcAft>
              <a:buClr>
                <a:srgbClr val="000000"/>
              </a:buClr>
              <a:buSzPts val="1200"/>
              <a:buFont typeface="Symbol" panose="05050102010706020507" pitchFamily="18" charset="2"/>
              <a:buChar char="-"/>
            </a:pPr>
            <a:r>
              <a:rPr lang="en-US" b="1"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Subject: </a:t>
            </a:r>
            <a:r>
              <a:rPr lang="en-US"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Listening 3</a:t>
            </a:r>
            <a:endParaRPr lang="en-US" sz="20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fontAlgn="base">
              <a:lnSpc>
                <a:spcPct val="150000"/>
              </a:lnSpc>
              <a:spcBef>
                <a:spcPts val="0"/>
              </a:spcBef>
              <a:spcAft>
                <a:spcPts val="800"/>
              </a:spcAft>
              <a:buClr>
                <a:srgbClr val="000000"/>
              </a:buClr>
              <a:buSzPts val="1200"/>
              <a:buFont typeface="Symbol" panose="05050102010706020507" pitchFamily="18" charset="2"/>
              <a:buChar char="-"/>
            </a:pPr>
            <a:r>
              <a:rPr lang="en-US" b="1"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Code :</a:t>
            </a:r>
            <a:r>
              <a:rPr lang="en-US"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10118</a:t>
            </a:r>
            <a:endParaRPr lang="en-US" sz="20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fontAlgn="base">
              <a:lnSpc>
                <a:spcPct val="150000"/>
              </a:lnSpc>
              <a:spcBef>
                <a:spcPts val="0"/>
              </a:spcBef>
              <a:spcAft>
                <a:spcPts val="800"/>
              </a:spcAft>
              <a:buClr>
                <a:srgbClr val="000000"/>
              </a:buClr>
              <a:buSzPts val="1200"/>
              <a:buFont typeface="Symbol" panose="05050102010706020507" pitchFamily="18" charset="2"/>
              <a:buChar char="-"/>
            </a:pPr>
            <a:r>
              <a:rPr lang="en-US" b="1"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Number units</a:t>
            </a:r>
            <a:r>
              <a:rPr lang="en-US"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r>
              <a:rPr lang="en-US" b="1"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2</a:t>
            </a:r>
            <a:r>
              <a:rPr lang="en-US"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fontAlgn="base">
              <a:lnSpc>
                <a:spcPct val="150000"/>
              </a:lnSpc>
              <a:spcBef>
                <a:spcPts val="0"/>
              </a:spcBef>
              <a:spcAft>
                <a:spcPts val="800"/>
              </a:spcAft>
              <a:buClr>
                <a:srgbClr val="000000"/>
              </a:buClr>
              <a:buSzPts val="1200"/>
              <a:buFont typeface="Symbol" panose="05050102010706020507" pitchFamily="18" charset="2"/>
              <a:buChar char="-"/>
            </a:pPr>
            <a:r>
              <a:rPr lang="en-US" b="1"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Number of periods :</a:t>
            </a:r>
            <a:r>
              <a:rPr lang="en-US" dirty="0">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30</a:t>
            </a:r>
            <a:endParaRPr lang="en-US" sz="20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dirty="0"/>
              <a:t>-   </a:t>
            </a:r>
            <a:r>
              <a:rPr lang="en-US" b="1" dirty="0">
                <a:latin typeface="Times New Roman" panose="02020603050405020304" pitchFamily="18" charset="0"/>
                <a:cs typeface="Times New Roman" panose="02020603050405020304" pitchFamily="18" charset="0"/>
              </a:rPr>
              <a:t>Course book: </a:t>
            </a:r>
            <a:r>
              <a:rPr lang="en-US" b="1" dirty="0" err="1">
                <a:latin typeface="Times New Roman" panose="02020603050405020304" pitchFamily="18" charset="0"/>
                <a:cs typeface="Times New Roman" panose="02020603050405020304" pitchFamily="18" charset="0"/>
              </a:rPr>
              <a:t>Interacion</a:t>
            </a:r>
            <a:r>
              <a:rPr lang="en-US" b="1" dirty="0">
                <a:latin typeface="Times New Roman" panose="02020603050405020304" pitchFamily="18" charset="0"/>
                <a:cs typeface="Times New Roman" panose="02020603050405020304" pitchFamily="18" charset="0"/>
              </a:rPr>
              <a:t> 2 – Listening / Speaking by Judith Tanka &amp; Linda R. Baker + audio file</a:t>
            </a:r>
          </a:p>
        </p:txBody>
      </p:sp>
    </p:spTree>
    <p:extLst>
      <p:ext uri="{BB962C8B-B14F-4D97-AF65-F5344CB8AC3E}">
        <p14:creationId xmlns:p14="http://schemas.microsoft.com/office/powerpoint/2010/main" val="589978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23B-5F01-4CC0-9189-F55960A6988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B7BC4AD-F54A-4AF4-BB5D-76268C657C4B}"/>
              </a:ext>
            </a:extLst>
          </p:cNvPr>
          <p:cNvSpPr>
            <a:spLocks noGrp="1"/>
          </p:cNvSpPr>
          <p:nvPr>
            <p:ph idx="1"/>
          </p:nvPr>
        </p:nvSpPr>
        <p:spPr/>
        <p:txBody>
          <a:bodyPr/>
          <a:lstStyle/>
          <a:p>
            <a:pPr marL="0" indent="0">
              <a:buNone/>
            </a:pPr>
            <a:r>
              <a:rPr lang="en-US" dirty="0"/>
              <a:t>Listening 3</a:t>
            </a:r>
          </a:p>
          <a:p>
            <a:pPr marL="0" indent="0">
              <a:buNone/>
            </a:pPr>
            <a:r>
              <a:rPr lang="en-US" dirty="0"/>
              <a:t>Chapter 1: Education and Student Life</a:t>
            </a:r>
          </a:p>
          <a:p>
            <a:pPr marL="0" indent="0">
              <a:buNone/>
            </a:pPr>
            <a:r>
              <a:rPr lang="en-US" dirty="0"/>
              <a:t>Lecture: Undergraduate Courses in North America</a:t>
            </a:r>
          </a:p>
          <a:p>
            <a:pPr marL="0" indent="0">
              <a:buNone/>
            </a:pPr>
            <a:endParaRPr lang="en-US" dirty="0"/>
          </a:p>
        </p:txBody>
      </p:sp>
    </p:spTree>
    <p:extLst>
      <p:ext uri="{BB962C8B-B14F-4D97-AF65-F5344CB8AC3E}">
        <p14:creationId xmlns:p14="http://schemas.microsoft.com/office/powerpoint/2010/main" val="856799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0D06-7FC4-4EE3-8D6A-B995FCD03C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A68330-59A7-4C7A-8CA2-3A6D9F9EB41F}"/>
              </a:ext>
            </a:extLst>
          </p:cNvPr>
          <p:cNvSpPr>
            <a:spLocks noGrp="1"/>
          </p:cNvSpPr>
          <p:nvPr>
            <p:ph idx="1"/>
          </p:nvPr>
        </p:nvSpPr>
        <p:spPr/>
        <p:txBody>
          <a:bodyPr/>
          <a:lstStyle/>
          <a:p>
            <a:pPr marL="0" lvl="0" indent="0">
              <a:buNone/>
            </a:pPr>
            <a:r>
              <a:rPr lang="en-US" sz="4000" dirty="0">
                <a:solidFill>
                  <a:prstClr val="black"/>
                </a:solidFill>
                <a:latin typeface="Calibri Light" panose="020F0302020204030204"/>
              </a:rPr>
              <a:t>Study part 2 and do the exercises.</a:t>
            </a:r>
          </a:p>
          <a:p>
            <a:pPr marL="0" lvl="0" indent="0">
              <a:buNone/>
            </a:pPr>
            <a:r>
              <a:rPr lang="en-US" sz="4000" dirty="0">
                <a:solidFill>
                  <a:prstClr val="black"/>
                </a:solidFill>
                <a:latin typeface="Calibri Light" panose="020F0302020204030204"/>
              </a:rPr>
              <a:t>Listen to track ……… CD 1 to complete the notes on page 12 – 14. </a:t>
            </a:r>
            <a:r>
              <a:rPr lang="en-US" sz="4000" b="1" dirty="0">
                <a:solidFill>
                  <a:srgbClr val="FF0000"/>
                </a:solidFill>
                <a:latin typeface="Calibri Light" panose="020F0302020204030204"/>
              </a:rPr>
              <a:t> </a:t>
            </a:r>
            <a:r>
              <a:rPr lang="en-US" sz="4000" b="1" dirty="0">
                <a:solidFill>
                  <a:prstClr val="black"/>
                </a:solidFill>
                <a:latin typeface="Calibri Light" panose="020F0302020204030204"/>
              </a:rPr>
              <a:t>T</a:t>
            </a:r>
            <a:r>
              <a:rPr lang="en-US" sz="4000" dirty="0">
                <a:solidFill>
                  <a:prstClr val="black"/>
                </a:solidFill>
                <a:latin typeface="Calibri Light" panose="020F0302020204030204"/>
              </a:rPr>
              <a:t>hen check  your answer according  the following outline notes.</a:t>
            </a:r>
            <a:endParaRPr lang="en-US" dirty="0">
              <a:solidFill>
                <a:prstClr val="black"/>
              </a:solidFill>
            </a:endParaRPr>
          </a:p>
          <a:p>
            <a:pPr marL="0" indent="0">
              <a:buNone/>
            </a:pPr>
            <a:endParaRPr lang="en-US" dirty="0"/>
          </a:p>
        </p:txBody>
      </p:sp>
    </p:spTree>
    <p:extLst>
      <p:ext uri="{BB962C8B-B14F-4D97-AF65-F5344CB8AC3E}">
        <p14:creationId xmlns:p14="http://schemas.microsoft.com/office/powerpoint/2010/main" val="287569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8091-D4BF-4DD3-8072-E2B77F2ABA53}"/>
              </a:ext>
            </a:extLst>
          </p:cNvPr>
          <p:cNvSpPr>
            <a:spLocks noGrp="1"/>
          </p:cNvSpPr>
          <p:nvPr>
            <p:ph type="title"/>
          </p:nvPr>
        </p:nvSpPr>
        <p:spPr/>
        <p:txBody>
          <a:bodyPr/>
          <a:lstStyle/>
          <a:p>
            <a:r>
              <a:rPr lang="en-US" dirty="0"/>
              <a:t>Ex 4 (page 12)</a:t>
            </a:r>
          </a:p>
        </p:txBody>
      </p:sp>
      <p:sp>
        <p:nvSpPr>
          <p:cNvPr id="3" name="Content Placeholder 2">
            <a:extLst>
              <a:ext uri="{FF2B5EF4-FFF2-40B4-BE49-F238E27FC236}">
                <a16:creationId xmlns:a16="http://schemas.microsoft.com/office/drawing/2014/main" id="{CED2E732-F5F3-47BA-9683-D24E10425A82}"/>
              </a:ext>
            </a:extLst>
          </p:cNvPr>
          <p:cNvSpPr>
            <a:spLocks noGrp="1"/>
          </p:cNvSpPr>
          <p:nvPr>
            <p:ph idx="1"/>
          </p:nvPr>
        </p:nvSpPr>
        <p:spPr/>
        <p:txBody>
          <a:bodyPr/>
          <a:lstStyle/>
          <a:p>
            <a:pPr marL="0" lvl="0" indent="0">
              <a:buNone/>
            </a:pPr>
            <a:r>
              <a:rPr lang="en-US" dirty="0"/>
              <a:t>Topic of the lecture : </a:t>
            </a:r>
            <a:r>
              <a:rPr lang="en-US" dirty="0">
                <a:solidFill>
                  <a:srgbClr val="FF0000"/>
                </a:solidFill>
              </a:rPr>
              <a:t>Undergraduate Courses in North America</a:t>
            </a:r>
          </a:p>
          <a:p>
            <a:pPr marL="0" indent="0">
              <a:buNone/>
            </a:pPr>
            <a:r>
              <a:rPr lang="en-US" dirty="0"/>
              <a:t>Main ideas that the speaker will discuss :</a:t>
            </a:r>
          </a:p>
          <a:p>
            <a:r>
              <a:rPr lang="en-US" dirty="0">
                <a:solidFill>
                  <a:srgbClr val="FF0000"/>
                </a:solidFill>
              </a:rPr>
              <a:t>3 types of </a:t>
            </a:r>
            <a:r>
              <a:rPr lang="en-US" dirty="0" err="1">
                <a:solidFill>
                  <a:srgbClr val="FF0000"/>
                </a:solidFill>
              </a:rPr>
              <a:t>Unv</a:t>
            </a:r>
            <a:r>
              <a:rPr lang="en-US" dirty="0">
                <a:solidFill>
                  <a:srgbClr val="FF0000"/>
                </a:solidFill>
              </a:rPr>
              <a:t>. Courses</a:t>
            </a:r>
          </a:p>
          <a:p>
            <a:r>
              <a:rPr lang="en-US" dirty="0">
                <a:solidFill>
                  <a:srgbClr val="FF0000"/>
                </a:solidFill>
              </a:rPr>
              <a:t>Course requirements</a:t>
            </a:r>
          </a:p>
          <a:p>
            <a:r>
              <a:rPr lang="en-US" dirty="0">
                <a:solidFill>
                  <a:srgbClr val="FF0000"/>
                </a:solidFill>
              </a:rPr>
              <a:t>Plagiarism </a:t>
            </a:r>
          </a:p>
        </p:txBody>
      </p:sp>
    </p:spTree>
    <p:extLst>
      <p:ext uri="{BB962C8B-B14F-4D97-AF65-F5344CB8AC3E}">
        <p14:creationId xmlns:p14="http://schemas.microsoft.com/office/powerpoint/2010/main" val="374643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10836-0B40-4FEB-993F-036A95C92966}"/>
              </a:ext>
            </a:extLst>
          </p:cNvPr>
          <p:cNvSpPr>
            <a:spLocks noGrp="1"/>
          </p:cNvSpPr>
          <p:nvPr>
            <p:ph type="title"/>
          </p:nvPr>
        </p:nvSpPr>
        <p:spPr>
          <a:xfrm>
            <a:off x="838200" y="365126"/>
            <a:ext cx="10515600" cy="673100"/>
          </a:xfrm>
        </p:spPr>
        <p:txBody>
          <a:bodyPr>
            <a:normAutofit fontScale="90000"/>
          </a:bodyPr>
          <a:lstStyle/>
          <a:p>
            <a:r>
              <a:rPr lang="en-US" dirty="0">
                <a:solidFill>
                  <a:prstClr val="black"/>
                </a:solidFill>
              </a:rPr>
              <a:t>Ex 6 (page 14)</a:t>
            </a:r>
            <a:endParaRPr lang="en-US" dirty="0"/>
          </a:p>
        </p:txBody>
      </p:sp>
      <p:sp>
        <p:nvSpPr>
          <p:cNvPr id="3" name="Content Placeholder 2">
            <a:extLst>
              <a:ext uri="{FF2B5EF4-FFF2-40B4-BE49-F238E27FC236}">
                <a16:creationId xmlns:a16="http://schemas.microsoft.com/office/drawing/2014/main" id="{F5473482-C9A1-425F-81DC-2E9DEBB0ED02}"/>
              </a:ext>
            </a:extLst>
          </p:cNvPr>
          <p:cNvSpPr>
            <a:spLocks noGrp="1"/>
          </p:cNvSpPr>
          <p:nvPr>
            <p:ph idx="1"/>
          </p:nvPr>
        </p:nvSpPr>
        <p:spPr>
          <a:xfrm>
            <a:off x="838200" y="1038226"/>
            <a:ext cx="10515600" cy="5138737"/>
          </a:xfrm>
        </p:spPr>
        <p:txBody>
          <a:bodyPr>
            <a:normAutofit fontScale="92500" lnSpcReduction="10000"/>
          </a:bodyPr>
          <a:lstStyle/>
          <a:p>
            <a:pPr marL="0" indent="0">
              <a:buNone/>
            </a:pPr>
            <a:r>
              <a:rPr lang="en-US" u="sng" dirty="0">
                <a:solidFill>
                  <a:srgbClr val="FF0000"/>
                </a:solidFill>
              </a:rPr>
              <a:t>Course requirements </a:t>
            </a:r>
          </a:p>
          <a:p>
            <a:pPr marL="0" indent="0">
              <a:buNone/>
            </a:pPr>
            <a:r>
              <a:rPr lang="en-US" dirty="0"/>
              <a:t>1 Tests and exams</a:t>
            </a:r>
          </a:p>
          <a:p>
            <a:pPr marL="514350" indent="-514350">
              <a:buAutoNum type="alphaLcPeriod"/>
            </a:pPr>
            <a:r>
              <a:rPr lang="en-US" dirty="0"/>
              <a:t>Midterm</a:t>
            </a:r>
          </a:p>
          <a:p>
            <a:pPr marL="514350" indent="-514350">
              <a:buAutoNum type="alphaLcPeriod"/>
            </a:pPr>
            <a:r>
              <a:rPr lang="en-US" dirty="0"/>
              <a:t>Final </a:t>
            </a:r>
          </a:p>
          <a:p>
            <a:pPr marL="514350" indent="-514350">
              <a:buAutoNum type="alphaLcPeriod"/>
            </a:pPr>
            <a:r>
              <a:rPr lang="en-US" dirty="0"/>
              <a:t>Quizzes</a:t>
            </a:r>
          </a:p>
          <a:p>
            <a:pPr marL="0" indent="0">
              <a:buNone/>
            </a:pPr>
            <a:r>
              <a:rPr lang="en-US" dirty="0"/>
              <a:t>2 Term paper </a:t>
            </a:r>
          </a:p>
          <a:p>
            <a:pPr marL="0" indent="0">
              <a:buNone/>
            </a:pPr>
            <a:r>
              <a:rPr lang="en-US" dirty="0"/>
              <a:t>    a. steps: </a:t>
            </a:r>
          </a:p>
          <a:p>
            <a:pPr marL="0" indent="0">
              <a:buNone/>
            </a:pPr>
            <a:r>
              <a:rPr lang="en-US" dirty="0"/>
              <a:t>                 - chose the topic</a:t>
            </a:r>
          </a:p>
          <a:p>
            <a:pPr marL="0" indent="0">
              <a:buNone/>
            </a:pPr>
            <a:r>
              <a:rPr lang="en-US" dirty="0"/>
              <a:t>                 -Do research ……</a:t>
            </a:r>
          </a:p>
          <a:p>
            <a:pPr marL="0" indent="0">
              <a:buNone/>
            </a:pPr>
            <a:r>
              <a:rPr lang="en-US" dirty="0"/>
              <a:t>                 - Use notes ……    </a:t>
            </a:r>
          </a:p>
          <a:p>
            <a:pPr marL="0" indent="0">
              <a:buNone/>
            </a:pPr>
            <a:r>
              <a:rPr lang="en-US"/>
              <a:t>    </a:t>
            </a:r>
            <a:r>
              <a:rPr lang="en-US" dirty="0"/>
              <a:t>b. 20 – 25 page long</a:t>
            </a:r>
          </a:p>
        </p:txBody>
      </p:sp>
    </p:spTree>
    <p:extLst>
      <p:ext uri="{BB962C8B-B14F-4D97-AF65-F5344CB8AC3E}">
        <p14:creationId xmlns:p14="http://schemas.microsoft.com/office/powerpoint/2010/main" val="590459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9F64-ABD3-46EC-A8D0-9C94F46D42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90EA49-1DD2-4A54-B991-FBBED4A737E7}"/>
              </a:ext>
            </a:extLst>
          </p:cNvPr>
          <p:cNvSpPr>
            <a:spLocks noGrp="1"/>
          </p:cNvSpPr>
          <p:nvPr>
            <p:ph idx="1"/>
          </p:nvPr>
        </p:nvSpPr>
        <p:spPr/>
        <p:txBody>
          <a:bodyPr/>
          <a:lstStyle/>
          <a:p>
            <a:pPr marL="0" lvl="0" indent="0">
              <a:buNone/>
            </a:pPr>
            <a:r>
              <a:rPr lang="en-US" sz="2600" u="sng" dirty="0">
                <a:solidFill>
                  <a:srgbClr val="FF0000"/>
                </a:solidFill>
              </a:rPr>
              <a:t>Plagiarism </a:t>
            </a:r>
          </a:p>
          <a:p>
            <a:pPr marL="0" lvl="0" indent="0">
              <a:buNone/>
            </a:pPr>
            <a:r>
              <a:rPr lang="en-US" sz="2600" dirty="0" err="1">
                <a:solidFill>
                  <a:prstClr val="black"/>
                </a:solidFill>
              </a:rPr>
              <a:t>Plag</a:t>
            </a:r>
            <a:r>
              <a:rPr lang="en-US" sz="2600" dirty="0">
                <a:solidFill>
                  <a:prstClr val="black"/>
                </a:solidFill>
              </a:rPr>
              <a:t>. = cheating</a:t>
            </a:r>
          </a:p>
          <a:p>
            <a:pPr marL="514350" indent="-514350">
              <a:buAutoNum type="arabicPeriod"/>
            </a:pPr>
            <a:r>
              <a:rPr lang="en-US" dirty="0"/>
              <a:t>def: copying</a:t>
            </a:r>
          </a:p>
          <a:p>
            <a:pPr marL="514350" indent="-514350">
              <a:buAutoNum type="arabicPeriod"/>
            </a:pPr>
            <a:r>
              <a:rPr lang="en-US" dirty="0"/>
              <a:t>Punishments</a:t>
            </a:r>
          </a:p>
          <a:p>
            <a:pPr marL="514350" indent="-514350">
              <a:buAutoNum type="alphaLcPeriod"/>
            </a:pPr>
            <a:r>
              <a:rPr lang="en-US" dirty="0"/>
              <a:t>Fail  a course</a:t>
            </a:r>
          </a:p>
          <a:p>
            <a:pPr marL="514350" indent="-514350">
              <a:buAutoNum type="alphaLcPeriod"/>
            </a:pPr>
            <a:r>
              <a:rPr lang="en-US" dirty="0"/>
              <a:t>Get kicked out of </a:t>
            </a:r>
            <a:r>
              <a:rPr lang="en-US" dirty="0" err="1"/>
              <a:t>unv</a:t>
            </a:r>
            <a:r>
              <a:rPr lang="en-US" dirty="0"/>
              <a:t>.</a:t>
            </a:r>
          </a:p>
          <a:p>
            <a:pPr marL="514350" indent="-514350">
              <a:buAutoNum type="alphaLcPeriod"/>
            </a:pPr>
            <a:endParaRPr lang="en-US" dirty="0"/>
          </a:p>
        </p:txBody>
      </p:sp>
    </p:spTree>
    <p:extLst>
      <p:ext uri="{BB962C8B-B14F-4D97-AF65-F5344CB8AC3E}">
        <p14:creationId xmlns:p14="http://schemas.microsoft.com/office/powerpoint/2010/main" val="367661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76E2-A7BB-4BBD-9FBA-C5390D69A73B}"/>
              </a:ext>
            </a:extLst>
          </p:cNvPr>
          <p:cNvSpPr>
            <a:spLocks noGrp="1"/>
          </p:cNvSpPr>
          <p:nvPr>
            <p:ph type="title"/>
          </p:nvPr>
        </p:nvSpPr>
        <p:spPr/>
        <p:txBody>
          <a:bodyPr/>
          <a:lstStyle/>
          <a:p>
            <a:pPr algn="ctr"/>
            <a:r>
              <a:rPr lang="en-US" sz="4000" dirty="0">
                <a:solidFill>
                  <a:srgbClr val="FF0000"/>
                </a:solidFill>
                <a:latin typeface="Calibri"/>
              </a:rPr>
              <a:t>How to improve speaking English fluently and naturally</a:t>
            </a:r>
            <a:endParaRPr lang="en-US" dirty="0"/>
          </a:p>
        </p:txBody>
      </p:sp>
      <p:sp>
        <p:nvSpPr>
          <p:cNvPr id="3" name="Content Placeholder 2">
            <a:extLst>
              <a:ext uri="{FF2B5EF4-FFF2-40B4-BE49-F238E27FC236}">
                <a16:creationId xmlns:a16="http://schemas.microsoft.com/office/drawing/2014/main" id="{1006851A-1ED4-4070-9AED-7BA2FD2D97FE}"/>
              </a:ext>
            </a:extLst>
          </p:cNvPr>
          <p:cNvSpPr>
            <a:spLocks noGrp="1"/>
          </p:cNvSpPr>
          <p:nvPr>
            <p:ph idx="1"/>
          </p:nvPr>
        </p:nvSpPr>
        <p:spPr/>
        <p:txBody>
          <a:bodyPr/>
          <a:lstStyle/>
          <a:p>
            <a:pPr marL="0" lvl="0" indent="0" algn="just">
              <a:lnSpc>
                <a:spcPct val="100000"/>
              </a:lnSpc>
              <a:spcBef>
                <a:spcPct val="20000"/>
              </a:spcBef>
              <a:buNone/>
            </a:pPr>
            <a:r>
              <a:rPr lang="en-US" sz="3000" dirty="0">
                <a:solidFill>
                  <a:prstClr val="black"/>
                </a:solidFill>
              </a:rPr>
              <a:t>As you have finished  practicing note taking,</a:t>
            </a:r>
          </a:p>
          <a:p>
            <a:pPr marL="0" lvl="0" indent="0" algn="just">
              <a:lnSpc>
                <a:spcPct val="100000"/>
              </a:lnSpc>
              <a:spcBef>
                <a:spcPct val="20000"/>
              </a:spcBef>
              <a:buNone/>
            </a:pPr>
            <a:r>
              <a:rPr lang="en-US" sz="3000" dirty="0">
                <a:solidFill>
                  <a:prstClr val="black"/>
                </a:solidFill>
              </a:rPr>
              <a:t>open page 264- 265. Look at part 2, 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1102377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288</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Symbol</vt:lpstr>
      <vt:lpstr>Times New Roman</vt:lpstr>
      <vt:lpstr>Office Theme</vt:lpstr>
      <vt:lpstr>INTRODUCTION</vt:lpstr>
      <vt:lpstr>PowerPoint Presentation</vt:lpstr>
      <vt:lpstr>PowerPoint Presentation</vt:lpstr>
      <vt:lpstr>PowerPoint Presentation</vt:lpstr>
      <vt:lpstr>Ex 4 (page 12)</vt:lpstr>
      <vt:lpstr>Ex 6 (page 14)</vt:lpstr>
      <vt:lpstr>PowerPoint Presentation</vt:lpstr>
      <vt:lpstr>How to improve speaking English fluently and naturally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Bao Nguyen</dc:creator>
  <cp:lastModifiedBy>Bao Nguyen</cp:lastModifiedBy>
  <cp:revision>13</cp:revision>
  <dcterms:created xsi:type="dcterms:W3CDTF">2020-04-15T06:23:10Z</dcterms:created>
  <dcterms:modified xsi:type="dcterms:W3CDTF">2020-04-16T06:37:33Z</dcterms:modified>
</cp:coreProperties>
</file>