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0832B-50F9-4F60-8C99-84B6686075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56D3C3-2DEB-488D-94AB-73A777C992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AB8B1D-C1DA-4089-AFA0-E9E838990528}"/>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5" name="Footer Placeholder 4">
            <a:extLst>
              <a:ext uri="{FF2B5EF4-FFF2-40B4-BE49-F238E27FC236}">
                <a16:creationId xmlns:a16="http://schemas.microsoft.com/office/drawing/2014/main" id="{F836782F-FDE2-4314-AF96-BCB07881E3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C6C218-7540-4781-9F19-179F71E2C0B5}"/>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273273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EEDA3-B3CD-489B-98C3-103A6ED3ED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9356BB-63D3-46AE-A745-0E7F572D55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39D9D3-ADDB-4419-8CBE-7974DB301A37}"/>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5" name="Footer Placeholder 4">
            <a:extLst>
              <a:ext uri="{FF2B5EF4-FFF2-40B4-BE49-F238E27FC236}">
                <a16:creationId xmlns:a16="http://schemas.microsoft.com/office/drawing/2014/main" id="{0462F6DA-D98B-423E-8CC1-7EF24FDBD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C094DD-D672-486E-83D6-F259A339A25A}"/>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4229766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37CD5-64AC-49B1-BAB9-79392BBD9C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336880-289C-4774-BF40-8C0ACF5CAF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F3E996-464E-449C-A4DE-27156A5D389B}"/>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5" name="Footer Placeholder 4">
            <a:extLst>
              <a:ext uri="{FF2B5EF4-FFF2-40B4-BE49-F238E27FC236}">
                <a16:creationId xmlns:a16="http://schemas.microsoft.com/office/drawing/2014/main" id="{A524DB96-224D-49E8-A83A-0004BED29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8E39D-B225-4792-9E9E-77A787686EC6}"/>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2800758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70E6C-EB69-495F-9F03-4B34D67175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6D3A96-35B0-4C1F-9481-069D6C366F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22715C-86D8-426B-8442-7B375110D0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BC53B0-94B5-45BC-851F-B08D0071B976}"/>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6" name="Footer Placeholder 5">
            <a:extLst>
              <a:ext uri="{FF2B5EF4-FFF2-40B4-BE49-F238E27FC236}">
                <a16:creationId xmlns:a16="http://schemas.microsoft.com/office/drawing/2014/main" id="{970C3047-0433-4396-874C-0497F0E6CC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2BEC4F-9E83-4685-A5F9-67AB3DA4AA38}"/>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319808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24397-2934-4A0A-BCD0-2847000BB9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B25412-12F8-40AC-BF2E-F6660473EB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F519C6-D4F7-4409-A244-C4CF7F4976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777E64-B6B8-4F7A-BF02-B634A67009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7994D7-E144-4008-866A-63144B4D52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85AFAE-260B-46E7-BE10-A0D4D0631E09}"/>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8" name="Footer Placeholder 7">
            <a:extLst>
              <a:ext uri="{FF2B5EF4-FFF2-40B4-BE49-F238E27FC236}">
                <a16:creationId xmlns:a16="http://schemas.microsoft.com/office/drawing/2014/main" id="{00F2B3CA-E19F-48AF-95C8-99C896DC92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08ADD5-9790-465C-B5B4-34607115EF83}"/>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4070403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F70D-6EE3-42EB-9CD4-BB988FCF92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54DD8D-7A23-461E-B8A8-F950D7A71504}"/>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4" name="Footer Placeholder 3">
            <a:extLst>
              <a:ext uri="{FF2B5EF4-FFF2-40B4-BE49-F238E27FC236}">
                <a16:creationId xmlns:a16="http://schemas.microsoft.com/office/drawing/2014/main" id="{434FD5BA-F788-462B-BCA4-456E1084BB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919DB2-5DB2-4A1E-A41A-E5958FD5FACE}"/>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735482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601611-9C1B-4F0A-8B34-E271550EAE40}"/>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3" name="Footer Placeholder 2">
            <a:extLst>
              <a:ext uri="{FF2B5EF4-FFF2-40B4-BE49-F238E27FC236}">
                <a16:creationId xmlns:a16="http://schemas.microsoft.com/office/drawing/2014/main" id="{24F13ECB-D499-4C89-A7DB-2686BEDE42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B1A92C-9923-430B-9896-E83BF409718E}"/>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2733130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9501F-1A0D-4107-BBDD-25F426E866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4E22B5-DFA8-4D61-BF26-314FE7A223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77718B-6A4F-4170-B882-0E4D6817F9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523450-09E9-46A1-8761-04330CA5FE71}"/>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6" name="Footer Placeholder 5">
            <a:extLst>
              <a:ext uri="{FF2B5EF4-FFF2-40B4-BE49-F238E27FC236}">
                <a16:creationId xmlns:a16="http://schemas.microsoft.com/office/drawing/2014/main" id="{03EE0E1A-1E7B-4F57-A5C7-4E2AAF82E2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2EE873-F2BC-4662-AC0C-265DEC6F1A3B}"/>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1860680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61CE-A6AD-456F-B0D2-9AB17B46D3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5C2DE6-8D3E-4A9C-BEC7-D487E84816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0A5C7A-4271-451B-B159-BF25C0FD7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737E78-B53A-4556-8772-562547837081}"/>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6" name="Footer Placeholder 5">
            <a:extLst>
              <a:ext uri="{FF2B5EF4-FFF2-40B4-BE49-F238E27FC236}">
                <a16:creationId xmlns:a16="http://schemas.microsoft.com/office/drawing/2014/main" id="{11C5FAD6-843C-4821-AB03-C682708E10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58C20E-52F9-4E38-ACB9-4D30A3FDED7B}"/>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4006069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76E04-190B-4242-8397-ACD9F9CCE9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3120AC-05D7-417F-A92F-6A30DDB7AA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6A73E6-4C36-4A0D-8622-C9AD86A20E60}"/>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5" name="Footer Placeholder 4">
            <a:extLst>
              <a:ext uri="{FF2B5EF4-FFF2-40B4-BE49-F238E27FC236}">
                <a16:creationId xmlns:a16="http://schemas.microsoft.com/office/drawing/2014/main" id="{D52B3351-0D00-41E1-B5FC-74B38FBD4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C11F1-6023-4BA2-B5BF-E8C6D1009E09}"/>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1191426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BF53A3-AED2-446D-9A7C-4B7EF9116D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83B30F-EC40-4AF9-AA6B-1167CDADF7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3DA44-5D40-4781-9945-A424344F74E3}"/>
              </a:ext>
            </a:extLst>
          </p:cNvPr>
          <p:cNvSpPr>
            <a:spLocks noGrp="1"/>
          </p:cNvSpPr>
          <p:nvPr>
            <p:ph type="dt" sz="half" idx="10"/>
          </p:nvPr>
        </p:nvSpPr>
        <p:spPr/>
        <p:txBody>
          <a:bodyPr/>
          <a:lstStyle/>
          <a:p>
            <a:fld id="{85086CC1-DF75-49CC-8D41-915BB4870A5E}" type="datetimeFigureOut">
              <a:rPr lang="en-US" smtClean="0"/>
              <a:t>4/16/2020</a:t>
            </a:fld>
            <a:endParaRPr lang="en-US"/>
          </a:p>
        </p:txBody>
      </p:sp>
      <p:sp>
        <p:nvSpPr>
          <p:cNvPr id="5" name="Footer Placeholder 4">
            <a:extLst>
              <a:ext uri="{FF2B5EF4-FFF2-40B4-BE49-F238E27FC236}">
                <a16:creationId xmlns:a16="http://schemas.microsoft.com/office/drawing/2014/main" id="{4F49F8E5-5073-462C-958A-32FA7625C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ED237-8041-4B12-8A35-3F1D971EAED8}"/>
              </a:ext>
            </a:extLst>
          </p:cNvPr>
          <p:cNvSpPr>
            <a:spLocks noGrp="1"/>
          </p:cNvSpPr>
          <p:nvPr>
            <p:ph type="sldNum" sz="quarter" idx="12"/>
          </p:nvPr>
        </p:nvSpPr>
        <p:spPr/>
        <p:txBody>
          <a:bodyPr/>
          <a:lstStyle/>
          <a:p>
            <a:fld id="{46CA51AC-FB3D-4106-A711-F6F9E24A505D}" type="slidenum">
              <a:rPr lang="en-US" smtClean="0"/>
              <a:t>‹#›</a:t>
            </a:fld>
            <a:endParaRPr lang="en-US"/>
          </a:p>
        </p:txBody>
      </p:sp>
    </p:spTree>
    <p:extLst>
      <p:ext uri="{BB962C8B-B14F-4D97-AF65-F5344CB8AC3E}">
        <p14:creationId xmlns:p14="http://schemas.microsoft.com/office/powerpoint/2010/main" val="171528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4DA887-1C82-477F-ABD1-0800571F09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BE91D5-A98C-438A-8905-DA691D265A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7D2C3-0826-4FEE-AEBF-99866B5C15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086CC1-DF75-49CC-8D41-915BB4870A5E}" type="datetimeFigureOut">
              <a:rPr lang="en-US" smtClean="0"/>
              <a:t>4/16/2020</a:t>
            </a:fld>
            <a:endParaRPr lang="en-US"/>
          </a:p>
        </p:txBody>
      </p:sp>
      <p:sp>
        <p:nvSpPr>
          <p:cNvPr id="5" name="Footer Placeholder 4">
            <a:extLst>
              <a:ext uri="{FF2B5EF4-FFF2-40B4-BE49-F238E27FC236}">
                <a16:creationId xmlns:a16="http://schemas.microsoft.com/office/drawing/2014/main" id="{DBF024D0-FEBC-4CA8-9E66-01245D1494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EB2589-B463-46F1-BA12-4AD32FC763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CA51AC-FB3D-4106-A711-F6F9E24A505D}" type="slidenum">
              <a:rPr lang="en-US" smtClean="0"/>
              <a:t>‹#›</a:t>
            </a:fld>
            <a:endParaRPr lang="en-US"/>
          </a:p>
        </p:txBody>
      </p:sp>
    </p:spTree>
    <p:extLst>
      <p:ext uri="{BB962C8B-B14F-4D97-AF65-F5344CB8AC3E}">
        <p14:creationId xmlns:p14="http://schemas.microsoft.com/office/powerpoint/2010/main" val="2907381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17F5-2D77-4760-952D-289FD9EA0BCC}"/>
              </a:ext>
            </a:extLst>
          </p:cNvPr>
          <p:cNvSpPr>
            <a:spLocks noGrp="1"/>
          </p:cNvSpPr>
          <p:nvPr>
            <p:ph type="ctrTitle"/>
          </p:nvPr>
        </p:nvSpPr>
        <p:spPr/>
        <p:txBody>
          <a:bodyPr>
            <a:normAutofit fontScale="90000"/>
          </a:bodyPr>
          <a:lstStyle/>
          <a:p>
            <a:br>
              <a:rPr lang="en-US" sz="2000" dirty="0"/>
            </a:br>
            <a:r>
              <a:rPr lang="en-US" sz="4000" dirty="0">
                <a:solidFill>
                  <a:srgbClr val="FF0000"/>
                </a:solidFill>
              </a:rPr>
              <a:t>Listening 3</a:t>
            </a:r>
            <a:br>
              <a:rPr lang="en-US" sz="4000" dirty="0">
                <a:solidFill>
                  <a:srgbClr val="FF0000"/>
                </a:solidFill>
              </a:rPr>
            </a:br>
            <a:br>
              <a:rPr lang="en-US" sz="4000" dirty="0">
                <a:solidFill>
                  <a:srgbClr val="FF0000"/>
                </a:solidFill>
              </a:rPr>
            </a:br>
            <a:r>
              <a:rPr lang="en-US" sz="4000" dirty="0">
                <a:solidFill>
                  <a:srgbClr val="FF0000"/>
                </a:solidFill>
              </a:rPr>
              <a:t>Chapter 3</a:t>
            </a:r>
            <a:br>
              <a:rPr lang="en-US" sz="2000" dirty="0"/>
            </a:br>
            <a:br>
              <a:rPr lang="en-US" sz="2000" dirty="0"/>
            </a:br>
            <a:r>
              <a:rPr lang="en-US" sz="4000" dirty="0">
                <a:solidFill>
                  <a:srgbClr val="FF0000"/>
                </a:solidFill>
                <a:latin typeface="Calibri" panose="020F0502020204030204"/>
                <a:ea typeface="+mn-ea"/>
                <a:cs typeface="+mn-cs"/>
              </a:rPr>
              <a:t>Business and Money</a:t>
            </a:r>
            <a:endParaRPr lang="en-US" sz="2000" dirty="0"/>
          </a:p>
        </p:txBody>
      </p:sp>
      <p:sp>
        <p:nvSpPr>
          <p:cNvPr id="3" name="Subtitle 2">
            <a:extLst>
              <a:ext uri="{FF2B5EF4-FFF2-40B4-BE49-F238E27FC236}">
                <a16:creationId xmlns:a16="http://schemas.microsoft.com/office/drawing/2014/main" id="{35EF0401-C1D1-4479-A2EC-08A8B04E10CC}"/>
              </a:ext>
            </a:extLst>
          </p:cNvPr>
          <p:cNvSpPr>
            <a:spLocks noGrp="1"/>
          </p:cNvSpPr>
          <p:nvPr>
            <p:ph type="subTitle" idx="1"/>
          </p:nvPr>
        </p:nvSpPr>
        <p:spPr/>
        <p:txBody>
          <a:bodyPr>
            <a:normAutofit/>
          </a:bodyPr>
          <a:lstStyle/>
          <a:p>
            <a:pPr lvl="0"/>
            <a:r>
              <a:rPr lang="en-US" sz="4000" dirty="0">
                <a:solidFill>
                  <a:srgbClr val="FF0000"/>
                </a:solidFill>
              </a:rPr>
              <a:t>Lecture </a:t>
            </a:r>
            <a:endParaRPr lang="en-US" sz="4000" dirty="0">
              <a:solidFill>
                <a:prstClr val="black"/>
              </a:solidFill>
              <a:latin typeface="Arial" panose="020B0604020202020204" pitchFamily="34" charset="0"/>
              <a:ea typeface="Arial Unicode MS"/>
              <a:cs typeface="+mj-cs"/>
            </a:endParaRPr>
          </a:p>
          <a:p>
            <a:r>
              <a:rPr lang="en-US" sz="4000" dirty="0">
                <a:solidFill>
                  <a:prstClr val="black"/>
                </a:solidFill>
                <a:latin typeface="Arial" panose="020B0604020202020204" pitchFamily="34" charset="0"/>
                <a:ea typeface="Arial Unicode MS"/>
                <a:cs typeface="+mj-cs"/>
              </a:rPr>
              <a:t>Entrepreneurs</a:t>
            </a:r>
            <a:endParaRPr lang="en-US" sz="4000" dirty="0">
              <a:solidFill>
                <a:srgbClr val="FF0000"/>
              </a:solidFill>
            </a:endParaRPr>
          </a:p>
          <a:p>
            <a:endParaRPr lang="en-US" sz="4000" dirty="0">
              <a:solidFill>
                <a:srgbClr val="FF0000"/>
              </a:solidFill>
            </a:endParaRPr>
          </a:p>
        </p:txBody>
      </p:sp>
    </p:spTree>
    <p:extLst>
      <p:ext uri="{BB962C8B-B14F-4D97-AF65-F5344CB8AC3E}">
        <p14:creationId xmlns:p14="http://schemas.microsoft.com/office/powerpoint/2010/main" val="3337324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623E-2464-48B9-9E72-9FEC101CFB0C}"/>
              </a:ext>
            </a:extLst>
          </p:cNvPr>
          <p:cNvSpPr>
            <a:spLocks noGrp="1"/>
          </p:cNvSpPr>
          <p:nvPr>
            <p:ph type="title"/>
          </p:nvPr>
        </p:nvSpPr>
        <p:spPr/>
        <p:txBody>
          <a:bodyPr>
            <a:normAutofit/>
          </a:bodyPr>
          <a:lstStyle/>
          <a:p>
            <a:endParaRPr lang="en-US" dirty="0"/>
          </a:p>
        </p:txBody>
      </p:sp>
      <p:sp>
        <p:nvSpPr>
          <p:cNvPr id="3" name="Content Placeholder 2">
            <a:extLst>
              <a:ext uri="{FF2B5EF4-FFF2-40B4-BE49-F238E27FC236}">
                <a16:creationId xmlns:a16="http://schemas.microsoft.com/office/drawing/2014/main" id="{1CF44EBA-E178-49F1-8B91-A8D7B54C6FDB}"/>
              </a:ext>
            </a:extLst>
          </p:cNvPr>
          <p:cNvSpPr>
            <a:spLocks noGrp="1"/>
          </p:cNvSpPr>
          <p:nvPr>
            <p:ph idx="1"/>
          </p:nvPr>
        </p:nvSpPr>
        <p:spPr/>
        <p:txBody>
          <a:bodyPr/>
          <a:lstStyle/>
          <a:p>
            <a:pPr marL="0" indent="0" algn="just">
              <a:buNone/>
            </a:pPr>
            <a:r>
              <a:rPr lang="en-US" sz="4000" dirty="0">
                <a:solidFill>
                  <a:prstClr val="black"/>
                </a:solidFill>
                <a:latin typeface="Calibri Light" panose="020F0302020204030204"/>
                <a:ea typeface="+mj-ea"/>
                <a:cs typeface="+mj-cs"/>
              </a:rPr>
              <a:t>Study part 2 and do the exercises.</a:t>
            </a:r>
          </a:p>
          <a:p>
            <a:pPr marL="0" indent="0" algn="just">
              <a:buNone/>
            </a:pPr>
            <a:r>
              <a:rPr lang="en-US" sz="4000" dirty="0">
                <a:solidFill>
                  <a:prstClr val="black"/>
                </a:solidFill>
                <a:latin typeface="Calibri Light" panose="020F0302020204030204"/>
                <a:ea typeface="+mj-ea"/>
                <a:cs typeface="+mj-cs"/>
              </a:rPr>
              <a:t>Listen to track ……… CD  …. to complete the notes on page 63 – 64. Then check  your answer according  the following outline notes.</a:t>
            </a:r>
            <a:endParaRPr lang="en-US" dirty="0"/>
          </a:p>
        </p:txBody>
      </p:sp>
    </p:spTree>
    <p:extLst>
      <p:ext uri="{BB962C8B-B14F-4D97-AF65-F5344CB8AC3E}">
        <p14:creationId xmlns:p14="http://schemas.microsoft.com/office/powerpoint/2010/main" val="841194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67575-E5AB-458F-B72A-6F661B268455}"/>
              </a:ext>
            </a:extLst>
          </p:cNvPr>
          <p:cNvSpPr>
            <a:spLocks noGrp="1"/>
          </p:cNvSpPr>
          <p:nvPr>
            <p:ph type="title"/>
          </p:nvPr>
        </p:nvSpPr>
        <p:spPr>
          <a:xfrm>
            <a:off x="838200" y="365125"/>
            <a:ext cx="10515600" cy="2082800"/>
          </a:xfrm>
        </p:spPr>
        <p:txBody>
          <a:bodyPr>
            <a:normAutofit fontScale="90000"/>
          </a:bodyPr>
          <a:lstStyle/>
          <a:p>
            <a:pPr marL="0" marR="0">
              <a:lnSpc>
                <a:spcPct val="130000"/>
              </a:lnSpc>
              <a:spcBef>
                <a:spcPts val="0"/>
              </a:spcBef>
              <a:spcAft>
                <a:spcPts val="0"/>
              </a:spcAft>
            </a:pPr>
            <a:r>
              <a:rPr lang="en-US" dirty="0">
                <a:latin typeface="Arial" panose="020B0604020202020204" pitchFamily="34" charset="0"/>
                <a:ea typeface="Arial Unicode MS"/>
              </a:rPr>
              <a:t>EX 4 (page 63-64)</a:t>
            </a:r>
            <a:br>
              <a:rPr lang="en-US" dirty="0">
                <a:latin typeface="Arial" panose="020B0604020202020204" pitchFamily="34" charset="0"/>
                <a:ea typeface="Arial Unicode MS"/>
              </a:rPr>
            </a:br>
            <a:r>
              <a:rPr lang="en-US" dirty="0">
                <a:latin typeface="Arial" panose="020B0604020202020204" pitchFamily="34" charset="0"/>
                <a:ea typeface="Arial Unicode MS"/>
              </a:rPr>
              <a:t>UNIT 3 Topic :Entrepreneurs</a:t>
            </a:r>
            <a:br>
              <a:rPr lang="en-US" sz="2400" dirty="0">
                <a:latin typeface="Arial" panose="020B0604020202020204" pitchFamily="34" charset="0"/>
                <a:ea typeface="Arial Unicode MS"/>
              </a:rPr>
            </a:br>
            <a:endParaRPr lang="en-US" dirty="0"/>
          </a:p>
        </p:txBody>
      </p:sp>
      <p:sp>
        <p:nvSpPr>
          <p:cNvPr id="3" name="Content Placeholder 2">
            <a:extLst>
              <a:ext uri="{FF2B5EF4-FFF2-40B4-BE49-F238E27FC236}">
                <a16:creationId xmlns:a16="http://schemas.microsoft.com/office/drawing/2014/main" id="{206F9097-CC0F-4D43-B496-1E3B717FF8F9}"/>
              </a:ext>
            </a:extLst>
          </p:cNvPr>
          <p:cNvSpPr>
            <a:spLocks noGrp="1"/>
          </p:cNvSpPr>
          <p:nvPr>
            <p:ph idx="1"/>
          </p:nvPr>
        </p:nvSpPr>
        <p:spPr/>
        <p:txBody>
          <a:bodyPr/>
          <a:lstStyle/>
          <a:p>
            <a:pPr marL="0" marR="0" indent="0" algn="just">
              <a:lnSpc>
                <a:spcPct val="130000"/>
              </a:lnSpc>
              <a:spcBef>
                <a:spcPts val="0"/>
              </a:spcBef>
              <a:spcAft>
                <a:spcPts val="0"/>
              </a:spcAft>
              <a:buNone/>
            </a:pPr>
            <a:r>
              <a:rPr lang="en-US" dirty="0">
                <a:latin typeface="Arial" panose="020B0604020202020204" pitchFamily="34" charset="0"/>
                <a:ea typeface="Arial Unicode MS"/>
              </a:rPr>
              <a:t>I. Intro: </a:t>
            </a:r>
            <a:endParaRPr lang="en-US" sz="1400" dirty="0">
              <a:latin typeface="Arial" panose="020B0604020202020204" pitchFamily="34" charset="0"/>
              <a:ea typeface="Arial Unicode MS"/>
            </a:endParaRPr>
          </a:p>
          <a:p>
            <a:pPr marL="0" marR="0" indent="0" algn="just">
              <a:lnSpc>
                <a:spcPct val="130000"/>
              </a:lnSpc>
              <a:spcBef>
                <a:spcPts val="0"/>
              </a:spcBef>
              <a:spcAft>
                <a:spcPts val="0"/>
              </a:spcAft>
              <a:buNone/>
            </a:pPr>
            <a:r>
              <a:rPr lang="en-US" dirty="0">
                <a:latin typeface="Arial" panose="020B0604020202020204" pitchFamily="34" charset="0"/>
                <a:ea typeface="Arial Unicode MS"/>
              </a:rPr>
              <a:t>       </a:t>
            </a:r>
            <a:r>
              <a:rPr lang="en-US" dirty="0" err="1">
                <a:latin typeface="Arial" panose="020B0604020202020204" pitchFamily="34" charset="0"/>
                <a:ea typeface="Arial Unicode MS"/>
              </a:rPr>
              <a:t>A..Example</a:t>
            </a:r>
            <a:r>
              <a:rPr lang="en-US" dirty="0">
                <a:latin typeface="Arial" panose="020B0604020202020204" pitchFamily="34" charset="0"/>
                <a:ea typeface="Arial Unicode MS"/>
              </a:rPr>
              <a:t> : </a:t>
            </a:r>
            <a:r>
              <a:rPr lang="en-US" dirty="0">
                <a:solidFill>
                  <a:srgbClr val="FF0000"/>
                </a:solidFill>
                <a:latin typeface="Arial" panose="020B0604020202020204" pitchFamily="34" charset="0"/>
                <a:ea typeface="Arial Unicode MS"/>
              </a:rPr>
              <a:t>Jeff Bezos started Amazon in 1995</a:t>
            </a:r>
            <a:endParaRPr lang="en-US" sz="1400" dirty="0">
              <a:latin typeface="Arial" panose="020B0604020202020204" pitchFamily="34" charset="0"/>
              <a:ea typeface="Arial Unicode MS"/>
            </a:endParaRPr>
          </a:p>
          <a:p>
            <a:pPr marL="0" marR="0" indent="0" algn="just">
              <a:lnSpc>
                <a:spcPct val="130000"/>
              </a:lnSpc>
              <a:spcBef>
                <a:spcPts val="0"/>
              </a:spcBef>
              <a:spcAft>
                <a:spcPts val="0"/>
              </a:spcAft>
              <a:buNone/>
            </a:pPr>
            <a:r>
              <a:rPr lang="en-US" dirty="0">
                <a:latin typeface="Arial" panose="020B0604020202020204" pitchFamily="34" charset="0"/>
                <a:ea typeface="Arial Unicode MS"/>
              </a:rPr>
              <a:t>      B Def of </a:t>
            </a:r>
            <a:r>
              <a:rPr lang="en-US" dirty="0" err="1">
                <a:latin typeface="Arial" panose="020B0604020202020204" pitchFamily="34" charset="0"/>
                <a:ea typeface="Arial Unicode MS"/>
              </a:rPr>
              <a:t>entrep</a:t>
            </a:r>
            <a:r>
              <a:rPr lang="en-US" dirty="0">
                <a:latin typeface="Arial" panose="020B0604020202020204" pitchFamily="34" charset="0"/>
                <a:ea typeface="Arial Unicode MS"/>
              </a:rPr>
              <a:t>: </a:t>
            </a:r>
            <a:r>
              <a:rPr lang="en-US" dirty="0">
                <a:solidFill>
                  <a:srgbClr val="FF0000"/>
                </a:solidFill>
                <a:latin typeface="Arial" panose="020B0604020202020204" pitchFamily="34" charset="0"/>
                <a:ea typeface="Arial Unicode MS"/>
              </a:rPr>
              <a:t>a person who starts a completely a new business or industry ; someone who does it in a completely new way.</a:t>
            </a:r>
            <a:endParaRPr lang="en-US" sz="1400" dirty="0">
              <a:latin typeface="Arial" panose="020B0604020202020204" pitchFamily="34" charset="0"/>
              <a:ea typeface="Arial Unicode MS"/>
            </a:endParaRPr>
          </a:p>
          <a:p>
            <a:pPr marL="0" indent="0">
              <a:buNone/>
            </a:pPr>
            <a:endParaRPr lang="en-US" dirty="0"/>
          </a:p>
        </p:txBody>
      </p:sp>
    </p:spTree>
    <p:extLst>
      <p:ext uri="{BB962C8B-B14F-4D97-AF65-F5344CB8AC3E}">
        <p14:creationId xmlns:p14="http://schemas.microsoft.com/office/powerpoint/2010/main" val="548125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D5BDD8-1899-4BD8-8B9D-77C8CCA4BE8A}"/>
              </a:ext>
            </a:extLst>
          </p:cNvPr>
          <p:cNvSpPr>
            <a:spLocks noGrp="1"/>
          </p:cNvSpPr>
          <p:nvPr>
            <p:ph idx="1"/>
          </p:nvPr>
        </p:nvSpPr>
        <p:spPr/>
        <p:txBody>
          <a:bodyPr/>
          <a:lstStyle/>
          <a:p>
            <a:pPr marL="0" marR="0" algn="just">
              <a:lnSpc>
                <a:spcPct val="130000"/>
              </a:lnSpc>
              <a:spcBef>
                <a:spcPts val="0"/>
              </a:spcBef>
              <a:spcAft>
                <a:spcPts val="0"/>
              </a:spcAft>
            </a:pPr>
            <a:r>
              <a:rPr lang="en-US" dirty="0">
                <a:latin typeface="Arial" panose="020B0604020202020204" pitchFamily="34" charset="0"/>
                <a:ea typeface="Arial Unicode MS"/>
              </a:rPr>
              <a:t>II. Characteristics (similar)</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lphaUcPeriod"/>
            </a:pPr>
            <a:r>
              <a:rPr lang="en-US" dirty="0">
                <a:solidFill>
                  <a:srgbClr val="FF0000"/>
                </a:solidFill>
                <a:latin typeface="Arial" panose="020B0604020202020204" pitchFamily="34" charset="0"/>
                <a:ea typeface="Arial Unicode MS"/>
              </a:rPr>
              <a:t>Vision : ability to see opportunities that other people simply do not see</a:t>
            </a:r>
            <a:r>
              <a:rPr lang="en-US" dirty="0">
                <a:latin typeface="Arial" panose="020B0604020202020204" pitchFamily="34" charset="0"/>
                <a:ea typeface="Arial Unicode MS"/>
              </a:rPr>
              <a:t>.</a:t>
            </a:r>
            <a:endParaRPr lang="en-US" sz="1400" dirty="0">
              <a:latin typeface="Arial" panose="020B0604020202020204" pitchFamily="34" charset="0"/>
              <a:ea typeface="Arial Unicode MS"/>
            </a:endParaRPr>
          </a:p>
          <a:p>
            <a:pPr marL="1371600" marR="0" algn="just">
              <a:lnSpc>
                <a:spcPct val="130000"/>
              </a:lnSpc>
              <a:spcBef>
                <a:spcPts val="0"/>
              </a:spcBef>
              <a:spcAft>
                <a:spcPts val="0"/>
              </a:spcAft>
            </a:pPr>
            <a:r>
              <a:rPr lang="en-US" dirty="0">
                <a:latin typeface="Arial" panose="020B0604020202020204" pitchFamily="34" charset="0"/>
                <a:ea typeface="Arial Unicode MS"/>
              </a:rPr>
              <a:t>Ex. </a:t>
            </a:r>
            <a:r>
              <a:rPr lang="en-US" dirty="0">
                <a:solidFill>
                  <a:srgbClr val="FF0000"/>
                </a:solidFill>
                <a:latin typeface="Arial" panose="020B0604020202020204" pitchFamily="34" charset="0"/>
                <a:ea typeface="Arial Unicode MS"/>
              </a:rPr>
              <a:t>Bezos: use internet to sell books.</a:t>
            </a:r>
            <a:endParaRPr lang="en-US" sz="1400" dirty="0">
              <a:latin typeface="Arial" panose="020B0604020202020204" pitchFamily="34" charset="0"/>
              <a:ea typeface="Arial Unicode MS"/>
            </a:endParaRPr>
          </a:p>
          <a:p>
            <a:pPr marL="0" marR="0" lvl="0" indent="0" algn="just">
              <a:lnSpc>
                <a:spcPct val="130000"/>
              </a:lnSpc>
              <a:spcBef>
                <a:spcPts val="0"/>
              </a:spcBef>
              <a:spcAft>
                <a:spcPts val="0"/>
              </a:spcAft>
              <a:buNone/>
            </a:pPr>
            <a:r>
              <a:rPr lang="en-US" dirty="0">
                <a:solidFill>
                  <a:srgbClr val="FF0000"/>
                </a:solidFill>
                <a:latin typeface="Arial" panose="020B0604020202020204" pitchFamily="34" charset="0"/>
                <a:ea typeface="Arial Unicode MS"/>
              </a:rPr>
              <a:t>B. Not afraid to take risk, to fail</a:t>
            </a:r>
            <a:endParaRPr lang="en-US" sz="1400" dirty="0">
              <a:latin typeface="Arial" panose="020B0604020202020204" pitchFamily="34" charset="0"/>
              <a:ea typeface="Arial Unicode MS"/>
            </a:endParaRPr>
          </a:p>
          <a:p>
            <a:pPr marL="1143000" marR="0" algn="just">
              <a:lnSpc>
                <a:spcPct val="130000"/>
              </a:lnSpc>
              <a:spcBef>
                <a:spcPts val="0"/>
              </a:spcBef>
              <a:spcAft>
                <a:spcPts val="0"/>
              </a:spcAft>
            </a:pPr>
            <a:r>
              <a:rPr lang="en-US" dirty="0">
                <a:latin typeface="Arial" panose="020B0604020202020204" pitchFamily="34" charset="0"/>
                <a:ea typeface="Arial Unicode MS"/>
              </a:rPr>
              <a:t>Ex. </a:t>
            </a:r>
            <a:r>
              <a:rPr lang="en-US" dirty="0">
                <a:solidFill>
                  <a:srgbClr val="FF0000"/>
                </a:solidFill>
                <a:latin typeface="Arial" panose="020B0604020202020204" pitchFamily="34" charset="0"/>
                <a:ea typeface="Arial Unicode MS"/>
              </a:rPr>
              <a:t>Frederick Smith: found a company that delivered packages overnight.</a:t>
            </a:r>
            <a:endParaRPr lang="en-US" sz="1400" dirty="0">
              <a:latin typeface="Arial" panose="020B0604020202020204" pitchFamily="34" charset="0"/>
              <a:ea typeface="Arial Unicode MS"/>
            </a:endParaRPr>
          </a:p>
          <a:p>
            <a:pPr marL="0" indent="0">
              <a:buNone/>
            </a:pPr>
            <a:endParaRPr lang="en-US" dirty="0"/>
          </a:p>
        </p:txBody>
      </p:sp>
    </p:spTree>
    <p:extLst>
      <p:ext uri="{BB962C8B-B14F-4D97-AF65-F5344CB8AC3E}">
        <p14:creationId xmlns:p14="http://schemas.microsoft.com/office/powerpoint/2010/main" val="4190931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CC7493-F475-4C7F-89BE-E91A3D1D5C7E}"/>
              </a:ext>
            </a:extLst>
          </p:cNvPr>
          <p:cNvSpPr>
            <a:spLocks noGrp="1"/>
          </p:cNvSpPr>
          <p:nvPr>
            <p:ph idx="1"/>
          </p:nvPr>
        </p:nvSpPr>
        <p:spPr>
          <a:xfrm>
            <a:off x="838200" y="371475"/>
            <a:ext cx="10515600" cy="5805488"/>
          </a:xfrm>
        </p:spPr>
        <p:txBody>
          <a:bodyPr>
            <a:normAutofit lnSpcReduction="10000"/>
          </a:bodyPr>
          <a:lstStyle/>
          <a:p>
            <a:pPr marL="0" marR="0" indent="0" algn="just">
              <a:lnSpc>
                <a:spcPct val="130000"/>
              </a:lnSpc>
              <a:spcBef>
                <a:spcPts val="0"/>
              </a:spcBef>
              <a:spcAft>
                <a:spcPts val="0"/>
              </a:spcAft>
              <a:buNone/>
            </a:pPr>
            <a:r>
              <a:rPr lang="en-US" dirty="0">
                <a:latin typeface="Arial" panose="020B0604020202020204" pitchFamily="34" charset="0"/>
                <a:ea typeface="Arial Unicode MS"/>
              </a:rPr>
              <a:t>III. Background (diff)</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lphaUcPeriod"/>
            </a:pPr>
            <a:r>
              <a:rPr lang="en-US" dirty="0">
                <a:solidFill>
                  <a:srgbClr val="FF0000"/>
                </a:solidFill>
                <a:latin typeface="Arial" panose="020B0604020202020204" pitchFamily="34" charset="0"/>
                <a:ea typeface="Arial Unicode MS"/>
              </a:rPr>
              <a:t>Some: well educated, some: never even finished school</a:t>
            </a:r>
            <a:endParaRPr lang="en-US" sz="1400" dirty="0">
              <a:latin typeface="Arial" panose="020B0604020202020204" pitchFamily="34" charset="0"/>
              <a:ea typeface="Arial Unicode MS"/>
            </a:endParaRPr>
          </a:p>
          <a:p>
            <a:pPr marL="914400" marR="0" algn="just">
              <a:lnSpc>
                <a:spcPct val="130000"/>
              </a:lnSpc>
              <a:spcBef>
                <a:spcPts val="0"/>
              </a:spcBef>
              <a:spcAft>
                <a:spcPts val="0"/>
              </a:spcAft>
            </a:pPr>
            <a:r>
              <a:rPr lang="en-US" dirty="0">
                <a:latin typeface="Arial" panose="020B0604020202020204" pitchFamily="34" charset="0"/>
                <a:ea typeface="Arial Unicode MS"/>
              </a:rPr>
              <a:t>Ex : </a:t>
            </a:r>
            <a:r>
              <a:rPr lang="en-US" dirty="0">
                <a:solidFill>
                  <a:srgbClr val="FF0000"/>
                </a:solidFill>
                <a:latin typeface="Arial" panose="020B0604020202020204" pitchFamily="34" charset="0"/>
                <a:ea typeface="Arial Unicode MS"/>
              </a:rPr>
              <a:t>Bezos graduated from Princeton University; Bill Gate didn’t</a:t>
            </a:r>
            <a:endParaRPr lang="en-US" sz="1400" dirty="0">
              <a:latin typeface="Arial" panose="020B0604020202020204" pitchFamily="34" charset="0"/>
              <a:ea typeface="Arial Unicode MS"/>
            </a:endParaRPr>
          </a:p>
          <a:p>
            <a:pPr marL="0" marR="0" lvl="0" indent="0" algn="just">
              <a:lnSpc>
                <a:spcPct val="130000"/>
              </a:lnSpc>
              <a:spcBef>
                <a:spcPts val="0"/>
              </a:spcBef>
              <a:spcAft>
                <a:spcPts val="0"/>
              </a:spcAft>
              <a:buNone/>
            </a:pPr>
            <a:r>
              <a:rPr lang="en-US" dirty="0">
                <a:latin typeface="Arial" panose="020B0604020202020204" pitchFamily="34" charset="0"/>
                <a:ea typeface="Arial Unicode MS"/>
              </a:rPr>
              <a:t>B. Some rich; some poor</a:t>
            </a:r>
            <a:endParaRPr lang="en-US" sz="1400" dirty="0">
              <a:latin typeface="Arial" panose="020B0604020202020204" pitchFamily="34" charset="0"/>
              <a:ea typeface="Arial Unicode MS"/>
            </a:endParaRPr>
          </a:p>
          <a:p>
            <a:pPr marL="685800" marR="0" algn="just">
              <a:lnSpc>
                <a:spcPct val="130000"/>
              </a:lnSpc>
              <a:spcBef>
                <a:spcPts val="0"/>
              </a:spcBef>
              <a:spcAft>
                <a:spcPts val="0"/>
              </a:spcAft>
            </a:pPr>
            <a:r>
              <a:rPr lang="en-US" dirty="0">
                <a:latin typeface="Arial" panose="020B0604020202020204" pitchFamily="34" charset="0"/>
                <a:ea typeface="Arial Unicode MS"/>
              </a:rPr>
              <a:t>Ex. </a:t>
            </a:r>
            <a:r>
              <a:rPr lang="en-US" dirty="0">
                <a:solidFill>
                  <a:srgbClr val="FF0000"/>
                </a:solidFill>
                <a:latin typeface="Arial" panose="020B0604020202020204" pitchFamily="34" charset="0"/>
                <a:ea typeface="Arial Unicode MS"/>
              </a:rPr>
              <a:t>Frederick from rich family; Jerry Yang who started Yahoo from China</a:t>
            </a:r>
            <a:endParaRPr lang="en-US" sz="1400" dirty="0">
              <a:latin typeface="Arial" panose="020B0604020202020204" pitchFamily="34" charset="0"/>
              <a:ea typeface="Arial Unicode MS"/>
            </a:endParaRPr>
          </a:p>
          <a:p>
            <a:pPr marL="0" marR="0" lvl="0" indent="0" algn="just">
              <a:lnSpc>
                <a:spcPct val="130000"/>
              </a:lnSpc>
              <a:spcBef>
                <a:spcPts val="0"/>
              </a:spcBef>
              <a:spcAft>
                <a:spcPts val="0"/>
              </a:spcAft>
              <a:buNone/>
            </a:pPr>
            <a:r>
              <a:rPr lang="en-US" dirty="0">
                <a:solidFill>
                  <a:srgbClr val="FF0000"/>
                </a:solidFill>
                <a:latin typeface="Arial" panose="020B0604020202020204" pitchFamily="34" charset="0"/>
                <a:ea typeface="Arial Unicode MS"/>
              </a:rPr>
              <a:t>C. Some started business at young age; others </a:t>
            </a:r>
            <a:r>
              <a:rPr lang="en-US" dirty="0" err="1">
                <a:solidFill>
                  <a:srgbClr val="FF0000"/>
                </a:solidFill>
                <a:latin typeface="Arial" panose="020B0604020202020204" pitchFamily="34" charset="0"/>
                <a:ea typeface="Arial Unicode MS"/>
              </a:rPr>
              <a:t>untill</a:t>
            </a:r>
            <a:r>
              <a:rPr lang="en-US" dirty="0">
                <a:solidFill>
                  <a:srgbClr val="FF0000"/>
                </a:solidFill>
                <a:latin typeface="Arial" panose="020B0604020202020204" pitchFamily="34" charset="0"/>
                <a:ea typeface="Arial Unicode MS"/>
              </a:rPr>
              <a:t> 40 or later</a:t>
            </a:r>
            <a:endParaRPr lang="en-US" sz="1400" dirty="0">
              <a:latin typeface="Arial" panose="020B0604020202020204" pitchFamily="34" charset="0"/>
              <a:ea typeface="Arial Unicode MS"/>
            </a:endParaRPr>
          </a:p>
          <a:p>
            <a:pPr marL="0" marR="0" lvl="0" indent="0" algn="just">
              <a:lnSpc>
                <a:spcPct val="130000"/>
              </a:lnSpc>
              <a:spcBef>
                <a:spcPts val="0"/>
              </a:spcBef>
              <a:spcAft>
                <a:spcPts val="0"/>
              </a:spcAft>
              <a:buNone/>
            </a:pPr>
            <a:r>
              <a:rPr lang="en-US" dirty="0">
                <a:latin typeface="Arial" panose="020B0604020202020204" pitchFamily="34" charset="0"/>
                <a:ea typeface="Arial Unicode MS"/>
              </a:rPr>
              <a:t>D.  Many </a:t>
            </a:r>
            <a:r>
              <a:rPr lang="en-US" dirty="0" err="1">
                <a:latin typeface="Arial" panose="020B0604020202020204" pitchFamily="34" charset="0"/>
                <a:ea typeface="Arial Unicode MS"/>
              </a:rPr>
              <a:t>ent</a:t>
            </a:r>
            <a:r>
              <a:rPr lang="en-US" dirty="0">
                <a:latin typeface="Arial" panose="020B0604020202020204" pitchFamily="34" charset="0"/>
                <a:ea typeface="Arial Unicode MS"/>
              </a:rPr>
              <a:t>. </a:t>
            </a:r>
            <a:r>
              <a:rPr lang="en-US" dirty="0">
                <a:solidFill>
                  <a:srgbClr val="FF0000"/>
                </a:solidFill>
                <a:latin typeface="Arial" panose="020B0604020202020204" pitchFamily="34" charset="0"/>
                <a:ea typeface="Arial Unicode MS"/>
              </a:rPr>
              <a:t>Men, </a:t>
            </a:r>
            <a:endParaRPr lang="en-US" sz="1400" dirty="0">
              <a:latin typeface="Arial" panose="020B0604020202020204" pitchFamily="34" charset="0"/>
              <a:ea typeface="Arial Unicode MS"/>
            </a:endParaRPr>
          </a:p>
          <a:p>
            <a:pPr marL="0" marR="0" lvl="0" indent="0" algn="just">
              <a:lnSpc>
                <a:spcPct val="130000"/>
              </a:lnSpc>
              <a:spcBef>
                <a:spcPts val="0"/>
              </a:spcBef>
              <a:spcAft>
                <a:spcPts val="0"/>
              </a:spcAft>
              <a:buNone/>
            </a:pPr>
            <a:r>
              <a:rPr lang="en-US" dirty="0">
                <a:solidFill>
                  <a:srgbClr val="FF0000"/>
                </a:solidFill>
                <a:latin typeface="Arial" panose="020B0604020202020204" pitchFamily="34" charset="0"/>
                <a:ea typeface="Arial Unicode MS"/>
              </a:rPr>
              <a:t>E. others: women</a:t>
            </a:r>
            <a:endParaRPr lang="en-US" sz="1400" dirty="0">
              <a:latin typeface="Arial" panose="020B0604020202020204" pitchFamily="34" charset="0"/>
              <a:ea typeface="Arial Unicode MS"/>
            </a:endParaRPr>
          </a:p>
          <a:p>
            <a:pPr marL="914400" marR="0" algn="just">
              <a:lnSpc>
                <a:spcPct val="130000"/>
              </a:lnSpc>
              <a:spcBef>
                <a:spcPts val="0"/>
              </a:spcBef>
              <a:spcAft>
                <a:spcPts val="0"/>
              </a:spcAft>
            </a:pPr>
            <a:r>
              <a:rPr lang="en-US" dirty="0">
                <a:latin typeface="Arial" panose="020B0604020202020204" pitchFamily="34" charset="0"/>
                <a:ea typeface="Arial Unicode MS"/>
              </a:rPr>
              <a:t>Ex</a:t>
            </a:r>
            <a:r>
              <a:rPr lang="en-US" dirty="0">
                <a:solidFill>
                  <a:srgbClr val="FF0000"/>
                </a:solidFill>
                <a:latin typeface="Arial" panose="020B0604020202020204" pitchFamily="34" charset="0"/>
                <a:ea typeface="Arial Unicode MS"/>
              </a:rPr>
              <a:t>: Anita who founded body shop</a:t>
            </a:r>
            <a:endParaRPr lang="en-US" sz="1400" dirty="0">
              <a:latin typeface="Arial" panose="020B0604020202020204" pitchFamily="34" charset="0"/>
              <a:ea typeface="Arial Unicode MS"/>
            </a:endParaRPr>
          </a:p>
          <a:p>
            <a:pPr marL="0" indent="0">
              <a:buNone/>
            </a:pPr>
            <a:endParaRPr lang="en-US" dirty="0"/>
          </a:p>
        </p:txBody>
      </p:sp>
    </p:spTree>
    <p:extLst>
      <p:ext uri="{BB962C8B-B14F-4D97-AF65-F5344CB8AC3E}">
        <p14:creationId xmlns:p14="http://schemas.microsoft.com/office/powerpoint/2010/main" val="446895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9C298-A0EF-4E95-8BA2-0ED96BBBF21F}"/>
              </a:ext>
            </a:extLst>
          </p:cNvPr>
          <p:cNvSpPr>
            <a:spLocks noGrp="1"/>
          </p:cNvSpPr>
          <p:nvPr>
            <p:ph idx="1"/>
          </p:nvPr>
        </p:nvSpPr>
        <p:spPr>
          <a:xfrm>
            <a:off x="838200" y="666750"/>
            <a:ext cx="10515600" cy="5510213"/>
          </a:xfrm>
        </p:spPr>
        <p:txBody>
          <a:bodyPr/>
          <a:lstStyle/>
          <a:p>
            <a:pPr marL="457200" marR="0" indent="0" algn="just">
              <a:lnSpc>
                <a:spcPct val="130000"/>
              </a:lnSpc>
              <a:spcBef>
                <a:spcPts val="0"/>
              </a:spcBef>
              <a:spcAft>
                <a:spcPts val="0"/>
              </a:spcAft>
              <a:buNone/>
            </a:pPr>
            <a:r>
              <a:rPr lang="en-US" dirty="0">
                <a:latin typeface="Arial" panose="020B0604020202020204" pitchFamily="34" charset="0"/>
                <a:ea typeface="Arial Unicode MS"/>
              </a:rPr>
              <a:t>IV Entrepreneurial process</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rabicPeriod"/>
            </a:pPr>
            <a:r>
              <a:rPr lang="en-US" dirty="0" err="1">
                <a:solidFill>
                  <a:srgbClr val="FF0000"/>
                </a:solidFill>
                <a:latin typeface="Arial" panose="020B0604020202020204" pitchFamily="34" charset="0"/>
                <a:ea typeface="Arial Unicode MS"/>
              </a:rPr>
              <a:t>Indentifying</a:t>
            </a:r>
            <a:r>
              <a:rPr lang="en-US" dirty="0">
                <a:solidFill>
                  <a:srgbClr val="FF0000"/>
                </a:solidFill>
                <a:latin typeface="Arial" panose="020B0604020202020204" pitchFamily="34" charset="0"/>
                <a:ea typeface="Arial Unicode MS"/>
              </a:rPr>
              <a:t>  a </a:t>
            </a:r>
            <a:r>
              <a:rPr lang="en-US" dirty="0" err="1">
                <a:solidFill>
                  <a:srgbClr val="FF0000"/>
                </a:solidFill>
                <a:latin typeface="Arial" panose="020B0604020202020204" pitchFamily="34" charset="0"/>
                <a:ea typeface="Arial Unicode MS"/>
              </a:rPr>
              <a:t>probem</a:t>
            </a:r>
            <a:r>
              <a:rPr lang="en-US" dirty="0">
                <a:solidFill>
                  <a:srgbClr val="FF0000"/>
                </a:solidFill>
                <a:latin typeface="Arial" panose="020B0604020202020204" pitchFamily="34" charset="0"/>
                <a:ea typeface="Arial Unicode MS"/>
              </a:rPr>
              <a:t> (they see the need that others don’t see)</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rabicPeriod"/>
            </a:pPr>
            <a:r>
              <a:rPr lang="en-US" dirty="0">
                <a:solidFill>
                  <a:srgbClr val="FF0000"/>
                </a:solidFill>
                <a:latin typeface="Arial" panose="020B0604020202020204" pitchFamily="34" charset="0"/>
                <a:ea typeface="Arial Unicode MS"/>
              </a:rPr>
              <a:t>Thinking  of solution (solve the problem or meet the need)</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rabicPeriod"/>
            </a:pPr>
            <a:r>
              <a:rPr lang="en-US" dirty="0">
                <a:solidFill>
                  <a:srgbClr val="FF0000"/>
                </a:solidFill>
                <a:latin typeface="Arial" panose="020B0604020202020204" pitchFamily="34" charset="0"/>
                <a:ea typeface="Arial Unicode MS"/>
              </a:rPr>
              <a:t>Preparing business plan(</a:t>
            </a:r>
            <a:r>
              <a:rPr lang="en-US" dirty="0" err="1">
                <a:solidFill>
                  <a:srgbClr val="FF0000"/>
                </a:solidFill>
                <a:latin typeface="Arial" panose="020B0604020202020204" pitchFamily="34" charset="0"/>
                <a:ea typeface="Arial Unicode MS"/>
              </a:rPr>
              <a:t>equipements</a:t>
            </a:r>
            <a:r>
              <a:rPr lang="en-US" dirty="0">
                <a:solidFill>
                  <a:srgbClr val="FF0000"/>
                </a:solidFill>
                <a:latin typeface="Arial" panose="020B0604020202020204" pitchFamily="34" charset="0"/>
                <a:ea typeface="Arial Unicode MS"/>
              </a:rPr>
              <a:t>, location, financing, marketing)</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rabicPeriod"/>
            </a:pPr>
            <a:r>
              <a:rPr lang="en-US" dirty="0">
                <a:solidFill>
                  <a:srgbClr val="FF0000"/>
                </a:solidFill>
                <a:latin typeface="Arial" panose="020B0604020202020204" pitchFamily="34" charset="0"/>
                <a:ea typeface="Arial Unicode MS"/>
              </a:rPr>
              <a:t> putting  together a team( finding or hiring people to work with)</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rabicPeriod"/>
            </a:pPr>
            <a:r>
              <a:rPr lang="en-US" dirty="0">
                <a:solidFill>
                  <a:srgbClr val="FF0000"/>
                </a:solidFill>
                <a:latin typeface="Arial" panose="020B0604020202020204" pitchFamily="34" charset="0"/>
                <a:ea typeface="Arial Unicode MS"/>
              </a:rPr>
              <a:t>Test marketing (how to make known the service or products)</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mj-lt"/>
              <a:buAutoNum type="arabicPeriod"/>
            </a:pPr>
            <a:r>
              <a:rPr lang="en-US" dirty="0">
                <a:solidFill>
                  <a:srgbClr val="FF0000"/>
                </a:solidFill>
                <a:latin typeface="Arial" panose="020B0604020202020204" pitchFamily="34" charset="0"/>
                <a:ea typeface="Arial Unicode MS"/>
              </a:rPr>
              <a:t>Raising capital (from the bank, family, friend …)</a:t>
            </a:r>
            <a:endParaRPr lang="en-US" sz="1400" dirty="0">
              <a:latin typeface="Arial" panose="020B0604020202020204" pitchFamily="34" charset="0"/>
              <a:ea typeface="Arial Unicode MS"/>
            </a:endParaRPr>
          </a:p>
          <a:p>
            <a:pPr marL="0" indent="0">
              <a:buNone/>
            </a:pPr>
            <a:endParaRPr lang="en-US" dirty="0"/>
          </a:p>
        </p:txBody>
      </p:sp>
    </p:spTree>
    <p:extLst>
      <p:ext uri="{BB962C8B-B14F-4D97-AF65-F5344CB8AC3E}">
        <p14:creationId xmlns:p14="http://schemas.microsoft.com/office/powerpoint/2010/main" val="3873966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C1AA77-FABC-449A-8D4E-7C434C8A5FBC}"/>
              </a:ext>
            </a:extLst>
          </p:cNvPr>
          <p:cNvSpPr>
            <a:spLocks noGrp="1"/>
          </p:cNvSpPr>
          <p:nvPr>
            <p:ph idx="1"/>
          </p:nvPr>
        </p:nvSpPr>
        <p:spPr>
          <a:xfrm>
            <a:off x="838200" y="666750"/>
            <a:ext cx="10515600" cy="5510213"/>
          </a:xfrm>
        </p:spPr>
        <p:txBody>
          <a:bodyPr/>
          <a:lstStyle/>
          <a:p>
            <a:pPr marL="0" marR="0" algn="just">
              <a:lnSpc>
                <a:spcPct val="130000"/>
              </a:lnSpc>
              <a:spcBef>
                <a:spcPts val="0"/>
              </a:spcBef>
              <a:spcAft>
                <a:spcPts val="0"/>
              </a:spcAft>
            </a:pPr>
            <a:r>
              <a:rPr lang="en-US" dirty="0">
                <a:latin typeface="Arial" panose="020B0604020202020204" pitchFamily="34" charset="0"/>
                <a:ea typeface="Arial Unicode MS"/>
              </a:rPr>
              <a:t>Conclusion</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Courier New" panose="02070309020205020404" pitchFamily="49" charset="0"/>
              <a:buChar char="o"/>
            </a:pPr>
            <a:r>
              <a:rPr lang="en-US" dirty="0">
                <a:solidFill>
                  <a:srgbClr val="FF0000"/>
                </a:solidFill>
                <a:latin typeface="Arial" panose="020B0604020202020204" pitchFamily="34" charset="0"/>
                <a:ea typeface="Arial Unicode MS"/>
              </a:rPr>
              <a:t>Respected people</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Courier New" panose="02070309020205020404" pitchFamily="49" charset="0"/>
              <a:buChar char="o"/>
            </a:pPr>
            <a:r>
              <a:rPr lang="en-US" dirty="0">
                <a:solidFill>
                  <a:srgbClr val="FF0000"/>
                </a:solidFill>
                <a:latin typeface="Arial" panose="020B0604020202020204" pitchFamily="34" charset="0"/>
                <a:ea typeface="Arial Unicode MS"/>
              </a:rPr>
              <a:t>Cultural heroes</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Courier New" panose="02070309020205020404" pitchFamily="49" charset="0"/>
              <a:buChar char="o"/>
            </a:pPr>
            <a:r>
              <a:rPr lang="en-US" dirty="0">
                <a:solidFill>
                  <a:srgbClr val="FF0000"/>
                </a:solidFill>
                <a:latin typeface="Arial" panose="020B0604020202020204" pitchFamily="34" charset="0"/>
                <a:ea typeface="Arial Unicode MS"/>
              </a:rPr>
              <a:t>Solve serious problems</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Courier New" panose="02070309020205020404" pitchFamily="49" charset="0"/>
              <a:buChar char="o"/>
            </a:pPr>
            <a:r>
              <a:rPr lang="en-US" dirty="0">
                <a:solidFill>
                  <a:srgbClr val="FF0000"/>
                </a:solidFill>
                <a:latin typeface="Arial" panose="020B0604020202020204" pitchFamily="34" charset="0"/>
                <a:ea typeface="Arial Unicode MS"/>
              </a:rPr>
              <a:t>Provide jobs for people</a:t>
            </a:r>
            <a:endParaRPr lang="en-US" sz="1400" dirty="0">
              <a:latin typeface="Arial" panose="020B0604020202020204" pitchFamily="34" charset="0"/>
              <a:ea typeface="Arial Unicode MS"/>
            </a:endParaRPr>
          </a:p>
          <a:p>
            <a:pPr marL="342900" marR="0" lvl="0" indent="-342900" algn="just">
              <a:lnSpc>
                <a:spcPct val="130000"/>
              </a:lnSpc>
              <a:spcBef>
                <a:spcPts val="0"/>
              </a:spcBef>
              <a:spcAft>
                <a:spcPts val="0"/>
              </a:spcAft>
              <a:buFont typeface="Courier New" panose="02070309020205020404" pitchFamily="49" charset="0"/>
              <a:buChar char="o"/>
            </a:pPr>
            <a:r>
              <a:rPr lang="en-US" dirty="0">
                <a:solidFill>
                  <a:srgbClr val="FF0000"/>
                </a:solidFill>
                <a:latin typeface="Arial" panose="020B0604020202020204" pitchFamily="34" charset="0"/>
                <a:ea typeface="Arial Unicode MS"/>
              </a:rPr>
              <a:t>Make life more easier and comfortable</a:t>
            </a:r>
            <a:endParaRPr lang="en-US" sz="1400" dirty="0">
              <a:latin typeface="Arial" panose="020B0604020202020204" pitchFamily="34" charset="0"/>
              <a:ea typeface="Arial Unicode MS"/>
            </a:endParaRPr>
          </a:p>
          <a:p>
            <a:pPr marL="914400" marR="0" algn="just">
              <a:lnSpc>
                <a:spcPct val="130000"/>
              </a:lnSpc>
              <a:spcBef>
                <a:spcPts val="0"/>
              </a:spcBef>
              <a:spcAft>
                <a:spcPts val="0"/>
              </a:spcAft>
            </a:pPr>
            <a:r>
              <a:rPr lang="en-US">
                <a:solidFill>
                  <a:srgbClr val="FF0000"/>
                </a:solidFill>
                <a:latin typeface="Arial" panose="020B0604020202020204" pitchFamily="34" charset="0"/>
                <a:ea typeface="Arial Unicode MS"/>
              </a:rPr>
              <a:t> </a:t>
            </a:r>
            <a:endParaRPr lang="en-US" sz="1400">
              <a:latin typeface="Arial" panose="020B0604020202020204" pitchFamily="34" charset="0"/>
              <a:ea typeface="Arial Unicode MS"/>
            </a:endParaRPr>
          </a:p>
          <a:p>
            <a:pPr marL="0" indent="0">
              <a:buNone/>
            </a:pPr>
            <a:endParaRPr lang="en-US" dirty="0"/>
          </a:p>
        </p:txBody>
      </p:sp>
    </p:spTree>
    <p:extLst>
      <p:ext uri="{BB962C8B-B14F-4D97-AF65-F5344CB8AC3E}">
        <p14:creationId xmlns:p14="http://schemas.microsoft.com/office/powerpoint/2010/main" val="1876030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58F17-A065-4C78-95F1-014EA8E54E4F}"/>
              </a:ext>
            </a:extLst>
          </p:cNvPr>
          <p:cNvSpPr>
            <a:spLocks noGrp="1"/>
          </p:cNvSpPr>
          <p:nvPr>
            <p:ph type="title"/>
          </p:nvPr>
        </p:nvSpPr>
        <p:spPr/>
        <p:txBody>
          <a:bodyPr/>
          <a:lstStyle/>
          <a:p>
            <a:pPr algn="ctr"/>
            <a:r>
              <a:rPr lang="en-US" sz="4000" dirty="0">
                <a:solidFill>
                  <a:srgbClr val="FF0000"/>
                </a:solidFill>
                <a:latin typeface="Calibri"/>
              </a:rPr>
              <a:t>How to improve speaking English fluently and naturally</a:t>
            </a:r>
            <a:endParaRPr lang="en-US" dirty="0"/>
          </a:p>
        </p:txBody>
      </p:sp>
      <p:sp>
        <p:nvSpPr>
          <p:cNvPr id="3" name="Content Placeholder 2">
            <a:extLst>
              <a:ext uri="{FF2B5EF4-FFF2-40B4-BE49-F238E27FC236}">
                <a16:creationId xmlns:a16="http://schemas.microsoft.com/office/drawing/2014/main" id="{B94A82A4-5813-4C1B-8BAB-CF87C541B41C}"/>
              </a:ext>
            </a:extLst>
          </p:cNvPr>
          <p:cNvSpPr>
            <a:spLocks noGrp="1"/>
          </p:cNvSpPr>
          <p:nvPr>
            <p:ph idx="1"/>
          </p:nvPr>
        </p:nvSpPr>
        <p:spPr/>
        <p:txBody>
          <a:bodyPr/>
          <a:lstStyle/>
          <a:p>
            <a:pPr marL="0" lvl="0" indent="0" algn="just">
              <a:lnSpc>
                <a:spcPct val="100000"/>
              </a:lnSpc>
              <a:spcBef>
                <a:spcPct val="20000"/>
              </a:spcBef>
              <a:buNone/>
            </a:pPr>
            <a:r>
              <a:rPr lang="en-US" sz="3000" dirty="0">
                <a:solidFill>
                  <a:prstClr val="black"/>
                </a:solidFill>
              </a:rPr>
              <a:t>As you have finished  practicing note taking,</a:t>
            </a:r>
          </a:p>
          <a:p>
            <a:pPr marL="0" lvl="0" indent="0" algn="just">
              <a:lnSpc>
                <a:spcPct val="100000"/>
              </a:lnSpc>
              <a:spcBef>
                <a:spcPct val="20000"/>
              </a:spcBef>
              <a:buNone/>
            </a:pPr>
            <a:r>
              <a:rPr lang="en-US" sz="3000" dirty="0">
                <a:solidFill>
                  <a:prstClr val="black"/>
                </a:solidFill>
              </a:rPr>
              <a:t>open page 271 – 272. Look at part 2, 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a:p>
            <a:pPr marL="0" indent="0">
              <a:buNone/>
            </a:pPr>
            <a:endParaRPr lang="en-US" dirty="0"/>
          </a:p>
        </p:txBody>
      </p:sp>
    </p:spTree>
    <p:extLst>
      <p:ext uri="{BB962C8B-B14F-4D97-AF65-F5344CB8AC3E}">
        <p14:creationId xmlns:p14="http://schemas.microsoft.com/office/powerpoint/2010/main" val="2212852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413</Words>
  <Application>Microsoft Office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Courier New</vt:lpstr>
      <vt:lpstr>Office Theme</vt:lpstr>
      <vt:lpstr> Listening 3  Chapter 3  Business and Money</vt:lpstr>
      <vt:lpstr>PowerPoint Presentation</vt:lpstr>
      <vt:lpstr>EX 4 (page 63-64) UNIT 3 Topic :Entrepreneurs </vt:lpstr>
      <vt:lpstr>PowerPoint Presentation</vt:lpstr>
      <vt:lpstr>PowerPoint Presentation</vt:lpstr>
      <vt:lpstr>PowerPoint Presentation</vt:lpstr>
      <vt:lpstr>PowerPoint Presentation</vt:lpstr>
      <vt:lpstr>How to improve speaking English fluently and naturally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Listening 3  Unit 3  </dc:title>
  <dc:creator>Bao Nguyen</dc:creator>
  <cp:lastModifiedBy>Bao Nguyen</cp:lastModifiedBy>
  <cp:revision>16</cp:revision>
  <dcterms:created xsi:type="dcterms:W3CDTF">2020-04-14T09:11:55Z</dcterms:created>
  <dcterms:modified xsi:type="dcterms:W3CDTF">2020-04-16T05:47:44Z</dcterms:modified>
</cp:coreProperties>
</file>