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59" r:id="rId6"/>
    <p:sldId id="260" r:id="rId7"/>
    <p:sldId id="261" r:id="rId8"/>
    <p:sldId id="262" r:id="rId9"/>
    <p:sldId id="263"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4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BACE1DE-45ED-4B73-BB60-E81BDA1A5BE5}"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389A6D-D403-4DD2-9CDA-DFAD51DB17F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ACE1DE-45ED-4B73-BB60-E81BDA1A5BE5}"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389A6D-D403-4DD2-9CDA-DFAD51DB17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ACE1DE-45ED-4B73-BB60-E81BDA1A5BE5}"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389A6D-D403-4DD2-9CDA-DFAD51DB17F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ACE1DE-45ED-4B73-BB60-E81BDA1A5BE5}"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389A6D-D403-4DD2-9CDA-DFAD51DB17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ACE1DE-45ED-4B73-BB60-E81BDA1A5BE5}" type="datetimeFigureOut">
              <a:rPr lang="en-US" smtClean="0"/>
              <a:pPr/>
              <a:t>4/16/2020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389A6D-D403-4DD2-9CDA-DFAD51DB17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ACE1DE-45ED-4B73-BB60-E81BDA1A5BE5}" type="datetimeFigureOut">
              <a:rPr lang="en-US" smtClean="0"/>
              <a:pPr/>
              <a:t>4/16/2020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389A6D-D403-4DD2-9CDA-DFAD51DB17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ACE1DE-45ED-4B73-BB60-E81BDA1A5BE5}" type="datetimeFigureOut">
              <a:rPr lang="en-US" smtClean="0"/>
              <a:pPr/>
              <a:t>4/16/2020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389A6D-D403-4DD2-9CDA-DFAD51DB17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ACE1DE-45ED-4B73-BB60-E81BDA1A5BE5}"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389A6D-D403-4DD2-9CDA-DFAD51DB17F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ACE1DE-45ED-4B73-BB60-E81BDA1A5BE5}"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389A6D-D403-4DD2-9CDA-DFAD51DB17F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ACE1DE-45ED-4B73-BB60-E81BDA1A5BE5}"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389A6D-D403-4DD2-9CDA-DFAD51DB17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ACE1DE-45ED-4B73-BB60-E81BDA1A5BE5}"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389A6D-D403-4DD2-9CDA-DFAD51DB17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ACE1DE-45ED-4B73-BB60-E81BDA1A5BE5}" type="datetimeFigureOut">
              <a:rPr lang="en-US" smtClean="0"/>
              <a:pPr/>
              <a:t>4/16/2020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389A6D-D403-4DD2-9CDA-DFAD51DB17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lvl="0">
              <a:spcBef>
                <a:spcPct val="20000"/>
              </a:spcBef>
            </a:pPr>
            <a:r>
              <a:rPr lang="en-US" dirty="0"/>
              <a:t>Listening 3</a:t>
            </a:r>
            <a:br>
              <a:rPr lang="en-US"/>
            </a:br>
            <a:r>
              <a:rPr lang="en-US"/>
              <a:t>Chapter  </a:t>
            </a:r>
            <a:r>
              <a:rPr lang="en-US" dirty="0"/>
              <a:t>4</a:t>
            </a:r>
            <a:br>
              <a:rPr lang="en-US" dirty="0"/>
            </a:br>
            <a:r>
              <a:rPr lang="en-US" sz="3200" dirty="0">
                <a:solidFill>
                  <a:prstClr val="black">
                    <a:tint val="75000"/>
                  </a:prstClr>
                </a:solidFill>
                <a:ea typeface="+mn-ea"/>
                <a:cs typeface="+mn-cs"/>
              </a:rPr>
              <a:t>Jobs and Professions</a:t>
            </a:r>
            <a:br>
              <a:rPr lang="en-US" sz="3200" dirty="0">
                <a:solidFill>
                  <a:prstClr val="black">
                    <a:tint val="75000"/>
                  </a:prstClr>
                </a:solidFill>
                <a:ea typeface="+mn-ea"/>
                <a:cs typeface="+mn-cs"/>
              </a:rPr>
            </a:br>
            <a:endParaRPr lang="en-US" dirty="0"/>
          </a:p>
        </p:txBody>
      </p:sp>
      <p:sp>
        <p:nvSpPr>
          <p:cNvPr id="3" name="Subtitle 2"/>
          <p:cNvSpPr>
            <a:spLocks noGrp="1"/>
          </p:cNvSpPr>
          <p:nvPr>
            <p:ph type="subTitle" idx="1"/>
          </p:nvPr>
        </p:nvSpPr>
        <p:spPr/>
        <p:txBody>
          <a:bodyPr/>
          <a:lstStyle/>
          <a:p>
            <a:r>
              <a:rPr lang="en-US" dirty="0"/>
              <a:t>Lecture</a:t>
            </a:r>
          </a:p>
          <a:p>
            <a:r>
              <a:rPr lang="en-US" dirty="0"/>
              <a:t>Changing US Job Market  </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a:bodyPr>
          <a:lstStyle/>
          <a:p>
            <a:endParaRPr lang="en-US" dirty="0"/>
          </a:p>
        </p:txBody>
      </p:sp>
      <p:sp>
        <p:nvSpPr>
          <p:cNvPr id="3" name="Content Placeholder 2"/>
          <p:cNvSpPr>
            <a:spLocks noGrp="1"/>
          </p:cNvSpPr>
          <p:nvPr>
            <p:ph idx="1"/>
          </p:nvPr>
        </p:nvSpPr>
        <p:spPr>
          <a:xfrm>
            <a:off x="457200" y="1524000"/>
            <a:ext cx="8229600" cy="4602163"/>
          </a:xfrm>
        </p:spPr>
        <p:txBody>
          <a:bodyPr/>
          <a:lstStyle/>
          <a:p>
            <a:pPr marL="0" lvl="0" indent="0">
              <a:lnSpc>
                <a:spcPct val="90000"/>
              </a:lnSpc>
              <a:spcBef>
                <a:spcPts val="1000"/>
              </a:spcBef>
              <a:buNone/>
            </a:pPr>
            <a:endParaRPr lang="en-US" sz="4000" dirty="0">
              <a:solidFill>
                <a:prstClr val="black"/>
              </a:solidFill>
              <a:latin typeface="Calibri Light" panose="020F0302020204030204"/>
            </a:endParaRPr>
          </a:p>
          <a:p>
            <a:pPr marL="0" lvl="0" indent="0">
              <a:lnSpc>
                <a:spcPct val="90000"/>
              </a:lnSpc>
              <a:spcBef>
                <a:spcPts val="1000"/>
              </a:spcBef>
              <a:buNone/>
            </a:pPr>
            <a:r>
              <a:rPr lang="en-US" sz="4000" dirty="0">
                <a:solidFill>
                  <a:prstClr val="black"/>
                </a:solidFill>
                <a:latin typeface="Calibri Light" panose="020F0302020204030204"/>
              </a:rPr>
              <a:t>Study part 2 and do the exercises.</a:t>
            </a:r>
          </a:p>
          <a:p>
            <a:pPr marL="0" lvl="0" indent="0">
              <a:lnSpc>
                <a:spcPct val="90000"/>
              </a:lnSpc>
              <a:spcBef>
                <a:spcPts val="1000"/>
              </a:spcBef>
              <a:buNone/>
            </a:pPr>
            <a:r>
              <a:rPr lang="en-US" sz="4000" dirty="0">
                <a:solidFill>
                  <a:prstClr val="black"/>
                </a:solidFill>
                <a:latin typeface="Calibri Light" panose="020F0302020204030204"/>
              </a:rPr>
              <a:t>Listen to track ……… CD …. to complete the notes on page 63 -64. Then check  your answer according  the following outline notes.</a:t>
            </a:r>
            <a:endParaRPr lang="en-US"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A2295-D8AA-4CC4-ABA5-3DC43F822536}"/>
              </a:ext>
            </a:extLst>
          </p:cNvPr>
          <p:cNvSpPr>
            <a:spLocks noGrp="1"/>
          </p:cNvSpPr>
          <p:nvPr>
            <p:ph type="title"/>
          </p:nvPr>
        </p:nvSpPr>
        <p:spPr>
          <a:xfrm>
            <a:off x="457200" y="274638"/>
            <a:ext cx="8229600" cy="1477962"/>
          </a:xfrm>
        </p:spPr>
        <p:txBody>
          <a:bodyPr>
            <a:normAutofit fontScale="90000"/>
          </a:bodyPr>
          <a:lstStyle/>
          <a:p>
            <a:br>
              <a:rPr lang="en-US" sz="4000" dirty="0">
                <a:solidFill>
                  <a:prstClr val="black"/>
                </a:solidFill>
              </a:rPr>
            </a:br>
            <a:br>
              <a:rPr lang="en-US" sz="4000" dirty="0">
                <a:solidFill>
                  <a:prstClr val="black"/>
                </a:solidFill>
              </a:rPr>
            </a:br>
            <a:r>
              <a:rPr lang="en-US" sz="4000" dirty="0">
                <a:solidFill>
                  <a:prstClr val="black"/>
                </a:solidFill>
              </a:rPr>
              <a:t>EX 4 – 5 ( page 63-64)</a:t>
            </a:r>
            <a:br>
              <a:rPr lang="en-US" sz="4000" dirty="0">
                <a:solidFill>
                  <a:prstClr val="black"/>
                </a:solidFill>
              </a:rPr>
            </a:br>
            <a:r>
              <a:rPr lang="en-US" sz="4000" dirty="0">
                <a:solidFill>
                  <a:prstClr val="black"/>
                </a:solidFill>
              </a:rPr>
              <a:t>The Changing US Job Market</a:t>
            </a:r>
            <a:br>
              <a:rPr lang="en-US" sz="4000" dirty="0">
                <a:solidFill>
                  <a:prstClr val="black"/>
                </a:solidFill>
              </a:rPr>
            </a:br>
            <a:br>
              <a:rPr lang="en-US" sz="4000" dirty="0">
                <a:solidFill>
                  <a:prstClr val="black"/>
                </a:solidFill>
              </a:rPr>
            </a:br>
            <a:endParaRPr lang="en-US" dirty="0"/>
          </a:p>
        </p:txBody>
      </p:sp>
      <p:sp>
        <p:nvSpPr>
          <p:cNvPr id="3" name="Content Placeholder 2">
            <a:extLst>
              <a:ext uri="{FF2B5EF4-FFF2-40B4-BE49-F238E27FC236}">
                <a16:creationId xmlns:a16="http://schemas.microsoft.com/office/drawing/2014/main" id="{26B41ADA-2BF3-48D4-93DD-2781AD5F43A9}"/>
              </a:ext>
            </a:extLst>
          </p:cNvPr>
          <p:cNvSpPr>
            <a:spLocks noGrp="1"/>
          </p:cNvSpPr>
          <p:nvPr>
            <p:ph idx="1"/>
          </p:nvPr>
        </p:nvSpPr>
        <p:spPr>
          <a:xfrm>
            <a:off x="457200" y="2057400"/>
            <a:ext cx="8229600" cy="4068763"/>
          </a:xfrm>
        </p:spPr>
        <p:txBody>
          <a:bodyPr/>
          <a:lstStyle/>
          <a:p>
            <a:pPr marL="0" lvl="0" indent="0">
              <a:buNone/>
            </a:pPr>
            <a:r>
              <a:rPr lang="en-US" sz="3600" dirty="0">
                <a:solidFill>
                  <a:prstClr val="black"/>
                </a:solidFill>
                <a:ea typeface="+mj-ea"/>
                <a:cs typeface="+mj-cs"/>
              </a:rPr>
              <a:t>Part 1</a:t>
            </a:r>
            <a:endParaRPr lang="en-US" dirty="0">
              <a:solidFill>
                <a:prstClr val="black"/>
              </a:solidFill>
            </a:endParaRPr>
          </a:p>
          <a:p>
            <a:pPr marL="571500" lvl="0" indent="-571500">
              <a:buFont typeface="Arial" pitchFamily="34" charset="0"/>
              <a:buAutoNum type="romanUcPeriod"/>
            </a:pPr>
            <a:r>
              <a:rPr lang="en-US" dirty="0">
                <a:solidFill>
                  <a:prstClr val="black"/>
                </a:solidFill>
              </a:rPr>
              <a:t>2 questions the </a:t>
            </a:r>
            <a:r>
              <a:rPr lang="en-US" dirty="0" err="1">
                <a:solidFill>
                  <a:prstClr val="black"/>
                </a:solidFill>
              </a:rPr>
              <a:t>lec</a:t>
            </a:r>
            <a:r>
              <a:rPr lang="en-US" dirty="0">
                <a:solidFill>
                  <a:prstClr val="black"/>
                </a:solidFill>
              </a:rPr>
              <a:t>. will answer</a:t>
            </a:r>
          </a:p>
          <a:p>
            <a:pPr marL="571500" lvl="0" indent="-571500">
              <a:buNone/>
            </a:pPr>
            <a:r>
              <a:rPr lang="en-US" dirty="0">
                <a:solidFill>
                  <a:prstClr val="black"/>
                </a:solidFill>
              </a:rPr>
              <a:t>A </a:t>
            </a:r>
            <a:r>
              <a:rPr lang="en-US" dirty="0">
                <a:solidFill>
                  <a:srgbClr val="FF0000"/>
                </a:solidFill>
              </a:rPr>
              <a:t>what are the best jobs going to be ?</a:t>
            </a:r>
          </a:p>
          <a:p>
            <a:pPr marL="571500" lvl="0" indent="-571500">
              <a:buNone/>
            </a:pPr>
            <a:r>
              <a:rPr lang="en-US" dirty="0">
                <a:solidFill>
                  <a:prstClr val="black"/>
                </a:solidFill>
              </a:rPr>
              <a:t>B </a:t>
            </a:r>
            <a:r>
              <a:rPr lang="en-US" dirty="0">
                <a:solidFill>
                  <a:srgbClr val="FF0000"/>
                </a:solidFill>
              </a:rPr>
              <a:t>how can I prepare myself to get those good jobs?</a:t>
            </a:r>
          </a:p>
          <a:p>
            <a:pPr marL="0" indent="0">
              <a:buNone/>
            </a:pPr>
            <a:endParaRPr lang="en-US" dirty="0"/>
          </a:p>
        </p:txBody>
      </p:sp>
    </p:spTree>
    <p:extLst>
      <p:ext uri="{BB962C8B-B14F-4D97-AF65-F5344CB8AC3E}">
        <p14:creationId xmlns:p14="http://schemas.microsoft.com/office/powerpoint/2010/main" val="1343889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lstStyle/>
          <a:p>
            <a:pPr>
              <a:buNone/>
            </a:pPr>
            <a:r>
              <a:rPr lang="en-US" dirty="0"/>
              <a:t>II. History: </a:t>
            </a:r>
            <a:r>
              <a:rPr lang="en-US" dirty="0">
                <a:solidFill>
                  <a:srgbClr val="FF0000"/>
                </a:solidFill>
              </a:rPr>
              <a:t>Last 100yrs. change in US labor market from manufacturing economy to a service economy</a:t>
            </a:r>
          </a:p>
          <a:p>
            <a:pPr>
              <a:buNone/>
            </a:pPr>
            <a:r>
              <a:rPr lang="en-US" dirty="0"/>
              <a:t>A Definitions</a:t>
            </a:r>
          </a:p>
          <a:p>
            <a:pPr>
              <a:buNone/>
            </a:pPr>
            <a:r>
              <a:rPr lang="en-US" dirty="0"/>
              <a:t>1 </a:t>
            </a:r>
            <a:r>
              <a:rPr lang="en-US" dirty="0">
                <a:solidFill>
                  <a:srgbClr val="FF0000"/>
                </a:solidFill>
              </a:rPr>
              <a:t>In manufacturing economy, people make things.</a:t>
            </a:r>
          </a:p>
          <a:p>
            <a:pPr>
              <a:buNone/>
            </a:pPr>
            <a:r>
              <a:rPr lang="en-US" dirty="0" err="1"/>
              <a:t>Eg</a:t>
            </a:r>
            <a:r>
              <a:rPr lang="en-US" dirty="0"/>
              <a:t>. </a:t>
            </a:r>
            <a:r>
              <a:rPr lang="en-US" dirty="0">
                <a:solidFill>
                  <a:srgbClr val="FF0000"/>
                </a:solidFill>
              </a:rPr>
              <a:t>Cars, furniture, clothes</a:t>
            </a:r>
          </a:p>
          <a:p>
            <a:pPr marL="514350" indent="-514350">
              <a:buAutoNum type="arabicPlain" startAt="2"/>
            </a:pPr>
            <a:r>
              <a:rPr lang="en-US" dirty="0">
                <a:solidFill>
                  <a:srgbClr val="FF0000"/>
                </a:solidFill>
              </a:rPr>
              <a:t>In service economy, people do things.</a:t>
            </a:r>
          </a:p>
          <a:p>
            <a:pPr marL="514350" indent="-514350">
              <a:buNone/>
            </a:pPr>
            <a:r>
              <a:rPr lang="en-US" dirty="0" err="1"/>
              <a:t>Eg</a:t>
            </a:r>
            <a:r>
              <a:rPr lang="en-US" dirty="0"/>
              <a:t>. </a:t>
            </a:r>
            <a:r>
              <a:rPr lang="en-US" dirty="0">
                <a:solidFill>
                  <a:srgbClr val="FF0000"/>
                </a:solidFill>
              </a:rPr>
              <a:t>Cut hair, fix shoes, sell computers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6248400"/>
          </a:xfrm>
        </p:spPr>
        <p:txBody>
          <a:bodyPr/>
          <a:lstStyle/>
          <a:p>
            <a:pPr>
              <a:buNone/>
            </a:pPr>
            <a:r>
              <a:rPr lang="en-US" dirty="0"/>
              <a:t>III. Reasons for reduction in manuf. Jobs</a:t>
            </a:r>
          </a:p>
          <a:p>
            <a:pPr>
              <a:buNone/>
            </a:pPr>
            <a:r>
              <a:rPr lang="en-US" dirty="0"/>
              <a:t>A </a:t>
            </a:r>
            <a:r>
              <a:rPr lang="en-US" dirty="0">
                <a:solidFill>
                  <a:srgbClr val="FF0000"/>
                </a:solidFill>
              </a:rPr>
              <a:t>Technology, manufacturing goods by machines, not by human being</a:t>
            </a:r>
          </a:p>
          <a:p>
            <a:pPr>
              <a:buNone/>
            </a:pPr>
            <a:r>
              <a:rPr lang="en-US" dirty="0"/>
              <a:t>B </a:t>
            </a:r>
            <a:r>
              <a:rPr lang="en-US" dirty="0">
                <a:solidFill>
                  <a:srgbClr val="FF0000"/>
                </a:solidFill>
              </a:rPr>
              <a:t>Foreign competition, manufacturing done outside US where labor costs are cheaper</a:t>
            </a:r>
          </a:p>
          <a:p>
            <a:pPr>
              <a:buNone/>
            </a:pPr>
            <a:r>
              <a:rPr lang="en-US" dirty="0"/>
              <a:t>1 statistics: </a:t>
            </a:r>
            <a:r>
              <a:rPr lang="en-US" dirty="0">
                <a:solidFill>
                  <a:srgbClr val="FF0000"/>
                </a:solidFill>
              </a:rPr>
              <a:t>about 2.5 million manufacturing jobs have disappeared</a:t>
            </a:r>
            <a:r>
              <a:rPr lang="en-US" dirty="0"/>
              <a:t> since 2001</a:t>
            </a:r>
          </a:p>
          <a:p>
            <a:pPr>
              <a:buNone/>
            </a:pPr>
            <a:r>
              <a:rPr lang="en-US" dirty="0"/>
              <a:t> 2 </a:t>
            </a:r>
            <a:r>
              <a:rPr lang="en-US" dirty="0">
                <a:solidFill>
                  <a:srgbClr val="FF0000"/>
                </a:solidFill>
              </a:rPr>
              <a:t>that trend definitely going to continue farther into 21</a:t>
            </a:r>
            <a:r>
              <a:rPr lang="en-US" baseline="30000" dirty="0">
                <a:solidFill>
                  <a:srgbClr val="FF0000"/>
                </a:solidFill>
              </a:rPr>
              <a:t>st</a:t>
            </a:r>
            <a:r>
              <a:rPr lang="en-US" dirty="0">
                <a:solidFill>
                  <a:srgbClr val="FF0000"/>
                </a:solidFill>
              </a:rPr>
              <a:t> century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i="1" dirty="0"/>
              <a:t>IV. </a:t>
            </a:r>
            <a:r>
              <a:rPr lang="en-US" i="1" dirty="0">
                <a:solidFill>
                  <a:srgbClr val="FF0000"/>
                </a:solidFill>
              </a:rPr>
              <a:t>Service jobs , trend is opposite</a:t>
            </a:r>
          </a:p>
          <a:p>
            <a:pPr>
              <a:buNone/>
            </a:pPr>
            <a:r>
              <a:rPr lang="en-US" i="1" dirty="0"/>
              <a:t>A stat. </a:t>
            </a:r>
            <a:r>
              <a:rPr lang="en-US" i="1" dirty="0">
                <a:solidFill>
                  <a:srgbClr val="FF0000"/>
                </a:solidFill>
              </a:rPr>
              <a:t>grow by 20 million in next ten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2</a:t>
            </a:r>
          </a:p>
        </p:txBody>
      </p:sp>
      <p:sp>
        <p:nvSpPr>
          <p:cNvPr id="3" name="Content Placeholder 2"/>
          <p:cNvSpPr>
            <a:spLocks noGrp="1"/>
          </p:cNvSpPr>
          <p:nvPr>
            <p:ph idx="1"/>
          </p:nvPr>
        </p:nvSpPr>
        <p:spPr/>
        <p:txBody>
          <a:bodyPr/>
          <a:lstStyle/>
          <a:p>
            <a:pPr>
              <a:buNone/>
            </a:pPr>
            <a:r>
              <a:rPr lang="en-US" dirty="0"/>
              <a:t>v. Fastest growing service jobs</a:t>
            </a:r>
          </a:p>
          <a:p>
            <a:pPr>
              <a:buNone/>
            </a:pPr>
            <a:r>
              <a:rPr lang="en-US" dirty="0"/>
              <a:t>A </a:t>
            </a:r>
            <a:r>
              <a:rPr lang="en-US" dirty="0">
                <a:solidFill>
                  <a:srgbClr val="FF0000"/>
                </a:solidFill>
              </a:rPr>
              <a:t>Field of care health</a:t>
            </a:r>
          </a:p>
          <a:p>
            <a:pPr>
              <a:buNone/>
            </a:pPr>
            <a:r>
              <a:rPr lang="en-US" dirty="0"/>
              <a:t>1 </a:t>
            </a:r>
            <a:r>
              <a:rPr lang="en-US" dirty="0" err="1"/>
              <a:t>eg</a:t>
            </a:r>
            <a:r>
              <a:rPr lang="en-US" dirty="0"/>
              <a:t> </a:t>
            </a:r>
            <a:r>
              <a:rPr lang="en-US" dirty="0">
                <a:solidFill>
                  <a:srgbClr val="FF0000"/>
                </a:solidFill>
              </a:rPr>
              <a:t>medical assistants </a:t>
            </a:r>
            <a:r>
              <a:rPr lang="en-US" dirty="0"/>
              <a:t>….</a:t>
            </a:r>
          </a:p>
          <a:p>
            <a:pPr>
              <a:buNone/>
            </a:pPr>
            <a:r>
              <a:rPr lang="en-US" dirty="0"/>
              <a:t>2 Reasons:</a:t>
            </a:r>
          </a:p>
          <a:p>
            <a:pPr>
              <a:buNone/>
            </a:pPr>
            <a:r>
              <a:rPr lang="en-US" dirty="0"/>
              <a:t>- </a:t>
            </a:r>
            <a:r>
              <a:rPr lang="en-US" dirty="0">
                <a:solidFill>
                  <a:srgbClr val="FF0000"/>
                </a:solidFill>
              </a:rPr>
              <a:t>People are living longer</a:t>
            </a:r>
          </a:p>
          <a:p>
            <a:pPr>
              <a:buNone/>
            </a:pPr>
            <a:r>
              <a:rPr lang="en-US" dirty="0"/>
              <a:t>- </a:t>
            </a:r>
            <a:r>
              <a:rPr lang="en-US" dirty="0">
                <a:solidFill>
                  <a:srgbClr val="FF0000"/>
                </a:solidFill>
              </a:rPr>
              <a:t>Medical development ,People with serious illnesses live longer and they need special care and medical help</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dirty="0"/>
              <a:t>B </a:t>
            </a:r>
            <a:r>
              <a:rPr lang="en-US" dirty="0">
                <a:solidFill>
                  <a:srgbClr val="FF0000"/>
                </a:solidFill>
              </a:rPr>
              <a:t>field of computers</a:t>
            </a:r>
          </a:p>
          <a:p>
            <a:pPr>
              <a:buNone/>
            </a:pPr>
            <a:r>
              <a:rPr lang="en-US" dirty="0"/>
              <a:t>1 </a:t>
            </a:r>
            <a:r>
              <a:rPr lang="en-US" dirty="0" err="1"/>
              <a:t>eg</a:t>
            </a:r>
            <a:r>
              <a:rPr lang="en-US" dirty="0"/>
              <a:t> </a:t>
            </a:r>
            <a:r>
              <a:rPr lang="en-US" dirty="0">
                <a:solidFill>
                  <a:srgbClr val="FF0000"/>
                </a:solidFill>
              </a:rPr>
              <a:t>database administrator </a:t>
            </a:r>
            <a:r>
              <a:rPr lang="en-US" dirty="0"/>
              <a:t>….</a:t>
            </a:r>
          </a:p>
          <a:p>
            <a:pPr>
              <a:buNone/>
            </a:pPr>
            <a:r>
              <a:rPr lang="en-US" dirty="0"/>
              <a:t>2 stat. </a:t>
            </a:r>
            <a:r>
              <a:rPr lang="en-US" dirty="0">
                <a:solidFill>
                  <a:srgbClr val="FF0000"/>
                </a:solidFill>
              </a:rPr>
              <a:t>30% grow in next 10 years</a:t>
            </a:r>
          </a:p>
          <a:p>
            <a:pPr>
              <a:buNone/>
            </a:pPr>
            <a:r>
              <a:rPr lang="en-US" dirty="0"/>
              <a:t>C </a:t>
            </a:r>
            <a:r>
              <a:rPr lang="en-US" dirty="0">
                <a:solidFill>
                  <a:srgbClr val="FF0000"/>
                </a:solidFill>
              </a:rPr>
              <a:t>Personal care services</a:t>
            </a:r>
          </a:p>
          <a:p>
            <a:pPr>
              <a:buNone/>
            </a:pPr>
            <a:r>
              <a:rPr lang="en-US" dirty="0"/>
              <a:t>1 </a:t>
            </a:r>
            <a:r>
              <a:rPr lang="en-US" dirty="0" err="1"/>
              <a:t>eg</a:t>
            </a:r>
            <a:r>
              <a:rPr lang="en-US" dirty="0"/>
              <a:t>. </a:t>
            </a:r>
            <a:r>
              <a:rPr lang="en-US" dirty="0">
                <a:solidFill>
                  <a:srgbClr val="FF0000"/>
                </a:solidFill>
              </a:rPr>
              <a:t>Caterers</a:t>
            </a:r>
            <a:r>
              <a:rPr lang="en-US" dirty="0"/>
              <a:t> ……</a:t>
            </a:r>
          </a:p>
          <a:p>
            <a:pPr>
              <a:buNone/>
            </a:pPr>
            <a:r>
              <a:rPr lang="en-US" dirty="0"/>
              <a:t>2 reasons: </a:t>
            </a:r>
            <a:r>
              <a:rPr lang="en-US" dirty="0">
                <a:solidFill>
                  <a:srgbClr val="FF0000"/>
                </a:solidFill>
              </a:rPr>
              <a:t>women work outside </a:t>
            </a:r>
          </a:p>
          <a:p>
            <a:pPr>
              <a:buNone/>
            </a:pPr>
            <a:r>
              <a:rPr lang="en-US" dirty="0"/>
              <a:t>IV Education requirement for good jobs: </a:t>
            </a:r>
            <a:r>
              <a:rPr lang="en-US" dirty="0">
                <a:solidFill>
                  <a:srgbClr val="FF0000"/>
                </a:solidFill>
              </a:rPr>
              <a:t>college education and get degree.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words </a:t>
            </a:r>
          </a:p>
        </p:txBody>
      </p:sp>
      <p:sp>
        <p:nvSpPr>
          <p:cNvPr id="3" name="Content Placeholder 2"/>
          <p:cNvSpPr>
            <a:spLocks noGrp="1"/>
          </p:cNvSpPr>
          <p:nvPr>
            <p:ph idx="1"/>
          </p:nvPr>
        </p:nvSpPr>
        <p:spPr>
          <a:xfrm>
            <a:off x="381000" y="2332037"/>
            <a:ext cx="8229600" cy="4525963"/>
          </a:xfrm>
        </p:spPr>
        <p:txBody>
          <a:bodyPr>
            <a:normAutofit/>
          </a:bodyPr>
          <a:lstStyle/>
          <a:p>
            <a:pPr marL="514350" indent="-514350">
              <a:buAutoNum type="arabicPeriod"/>
            </a:pPr>
            <a:endParaRPr lang="en-US" dirty="0"/>
          </a:p>
          <a:p>
            <a:pPr marL="514350" indent="-514350">
              <a:buAutoNum type="arabicPeriod"/>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360662882"/>
              </p:ext>
            </p:extLst>
          </p:nvPr>
        </p:nvGraphicFramePr>
        <p:xfrm>
          <a:off x="533400" y="1524000"/>
          <a:ext cx="8305800" cy="4953000"/>
        </p:xfrm>
        <a:graphic>
          <a:graphicData uri="http://schemas.openxmlformats.org/drawingml/2006/table">
            <a:tbl>
              <a:tblPr firstRow="1" bandRow="1">
                <a:tableStyleId>{5C22544A-7EE6-4342-B048-85BDC9FD1C3A}</a:tableStyleId>
              </a:tblPr>
              <a:tblGrid>
                <a:gridCol w="4152900">
                  <a:extLst>
                    <a:ext uri="{9D8B030D-6E8A-4147-A177-3AD203B41FA5}">
                      <a16:colId xmlns:a16="http://schemas.microsoft.com/office/drawing/2014/main" val="20000"/>
                    </a:ext>
                  </a:extLst>
                </a:gridCol>
                <a:gridCol w="4152900">
                  <a:extLst>
                    <a:ext uri="{9D8B030D-6E8A-4147-A177-3AD203B41FA5}">
                      <a16:colId xmlns:a16="http://schemas.microsoft.com/office/drawing/2014/main" val="20001"/>
                    </a:ext>
                  </a:extLst>
                </a:gridCol>
              </a:tblGrid>
              <a:tr h="4953000">
                <a:tc>
                  <a:txBody>
                    <a:bodyPr/>
                    <a:lstStyle/>
                    <a:p>
                      <a:pPr marL="514350" indent="-514350">
                        <a:buAutoNum type="arabicPeriod"/>
                      </a:pPr>
                      <a:r>
                        <a:rPr lang="en-US" sz="3600" dirty="0"/>
                        <a:t>Manufacturing</a:t>
                      </a:r>
                    </a:p>
                    <a:p>
                      <a:pPr marL="514350" indent="-514350">
                        <a:buAutoNum type="arabicPeriod"/>
                      </a:pPr>
                      <a:r>
                        <a:rPr lang="en-US" sz="3600" dirty="0"/>
                        <a:t>Service</a:t>
                      </a:r>
                    </a:p>
                    <a:p>
                      <a:pPr marL="514350" indent="-514350">
                        <a:buAutoNum type="arabicPeriod"/>
                      </a:pPr>
                      <a:r>
                        <a:rPr lang="en-US" sz="3600" dirty="0"/>
                        <a:t>Trend</a:t>
                      </a:r>
                    </a:p>
                    <a:p>
                      <a:pPr marL="514350" indent="-514350">
                        <a:buAutoNum type="arabicPeriod"/>
                      </a:pPr>
                      <a:r>
                        <a:rPr lang="en-US" sz="3600" dirty="0"/>
                        <a:t>Economy</a:t>
                      </a:r>
                    </a:p>
                    <a:p>
                      <a:pPr marL="514350" indent="-514350">
                        <a:buAutoNum type="arabicPeriod"/>
                      </a:pPr>
                      <a:r>
                        <a:rPr lang="en-US" sz="3600" dirty="0"/>
                        <a:t>Automation</a:t>
                      </a:r>
                    </a:p>
                    <a:p>
                      <a:pPr marL="514350" indent="-514350">
                        <a:buAutoNum type="arabicPeriod"/>
                      </a:pPr>
                      <a:r>
                        <a:rPr lang="en-US" sz="3600" dirty="0"/>
                        <a:t>Competition</a:t>
                      </a:r>
                    </a:p>
                    <a:p>
                      <a:pPr marL="514350" indent="-514350">
                        <a:buAutoNum type="arabicPeriod"/>
                      </a:pPr>
                      <a:r>
                        <a:rPr lang="en-US" sz="3600" dirty="0"/>
                        <a:t>Labor cost</a:t>
                      </a:r>
                    </a:p>
                    <a:p>
                      <a:pPr marL="514350" indent="-514350">
                        <a:buAutoNum type="arabicPeriod"/>
                      </a:pPr>
                      <a:r>
                        <a:rPr lang="en-US" sz="3600" dirty="0"/>
                        <a:t>Categories</a:t>
                      </a:r>
                    </a:p>
                  </a:txBody>
                  <a:tcPr/>
                </a:tc>
                <a:tc>
                  <a:txBody>
                    <a:bodyPr/>
                    <a:lstStyle/>
                    <a:p>
                      <a:r>
                        <a:rPr lang="en-US" sz="3600" dirty="0"/>
                        <a:t>9 Health care</a:t>
                      </a:r>
                    </a:p>
                    <a:p>
                      <a:r>
                        <a:rPr lang="en-US" sz="3600" dirty="0"/>
                        <a:t>10 salary</a:t>
                      </a:r>
                    </a:p>
                    <a:p>
                      <a:r>
                        <a:rPr lang="en-US" sz="3600" dirty="0"/>
                        <a:t>11 Bottom line</a:t>
                      </a:r>
                    </a:p>
                    <a:p>
                      <a:endParaRPr lang="en-US" dirty="0"/>
                    </a:p>
                    <a:p>
                      <a:endParaRPr lang="en-US" dirty="0"/>
                    </a:p>
                  </a:txBody>
                  <a:tcPr/>
                </a:tc>
                <a:extLst>
                  <a:ext uri="{0D108BD9-81ED-4DB2-BD59-A6C34878D82A}">
                    <a16:rowId xmlns:a16="http://schemas.microsoft.com/office/drawing/2014/main" val="10000"/>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196E2-98DC-4844-9348-DD7EEC2DCC39}"/>
              </a:ext>
            </a:extLst>
          </p:cNvPr>
          <p:cNvSpPr>
            <a:spLocks noGrp="1"/>
          </p:cNvSpPr>
          <p:nvPr>
            <p:ph type="title"/>
          </p:nvPr>
        </p:nvSpPr>
        <p:spPr/>
        <p:txBody>
          <a:bodyPr>
            <a:normAutofit fontScale="90000"/>
          </a:bodyPr>
          <a:lstStyle/>
          <a:p>
            <a:r>
              <a:rPr lang="en-US" sz="4000">
                <a:solidFill>
                  <a:srgbClr val="FF0000"/>
                </a:solidFill>
              </a:rPr>
              <a:t>How to improve speaking English fluently and naturally</a:t>
            </a:r>
            <a:endParaRPr lang="en-US"/>
          </a:p>
        </p:txBody>
      </p:sp>
      <p:sp>
        <p:nvSpPr>
          <p:cNvPr id="3" name="Content Placeholder 2">
            <a:extLst>
              <a:ext uri="{FF2B5EF4-FFF2-40B4-BE49-F238E27FC236}">
                <a16:creationId xmlns:a16="http://schemas.microsoft.com/office/drawing/2014/main" id="{4BC1B791-E144-4A99-80A1-8B53BCD436CA}"/>
              </a:ext>
            </a:extLst>
          </p:cNvPr>
          <p:cNvSpPr>
            <a:spLocks noGrp="1"/>
          </p:cNvSpPr>
          <p:nvPr>
            <p:ph idx="1"/>
          </p:nvPr>
        </p:nvSpPr>
        <p:spPr/>
        <p:txBody>
          <a:bodyPr>
            <a:normAutofit lnSpcReduction="10000"/>
          </a:bodyPr>
          <a:lstStyle/>
          <a:p>
            <a:pPr marL="0" lvl="0" indent="0" algn="just">
              <a:buNone/>
            </a:pPr>
            <a:r>
              <a:rPr lang="en-US" sz="3000" dirty="0">
                <a:solidFill>
                  <a:prstClr val="black"/>
                </a:solidFill>
              </a:rPr>
              <a:t>As you have finished  practicing note taking,</a:t>
            </a:r>
          </a:p>
          <a:p>
            <a:pPr marL="0" lvl="0" indent="0" algn="just">
              <a:buNone/>
            </a:pPr>
            <a:r>
              <a:rPr lang="en-US" sz="3000">
                <a:solidFill>
                  <a:prstClr val="black"/>
                </a:solidFill>
              </a:rPr>
              <a:t>open page 275-276</a:t>
            </a:r>
            <a:r>
              <a:rPr lang="en-US" sz="3000" dirty="0">
                <a:solidFill>
                  <a:prstClr val="black"/>
                </a:solidFill>
              </a:rPr>
              <a:t>. Look at part 2, listen and repeat sentence by sentence after the speaker. You should imitate the speaker’s pronunciation (sounds, stress, rhythm and intonation) as much as much possible while he is reading.  Your reading should be done several times until you feel confident with your performance. It is advisable that you could speak after the speaker without looking at the text as quick as you can. </a:t>
            </a:r>
          </a:p>
          <a:p>
            <a:pPr marL="0" indent="0">
              <a:buNone/>
            </a:pPr>
            <a:endParaRPr lang="en-US" dirty="0"/>
          </a:p>
        </p:txBody>
      </p:sp>
    </p:spTree>
    <p:extLst>
      <p:ext uri="{BB962C8B-B14F-4D97-AF65-F5344CB8AC3E}">
        <p14:creationId xmlns:p14="http://schemas.microsoft.com/office/powerpoint/2010/main" val="25323783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TotalTime>
  <Words>410</Words>
  <Application>Microsoft Office PowerPoint</Application>
  <PresentationFormat>On-screen Show (4:3)</PresentationFormat>
  <Paragraphs>53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Listening 3 Chapter  4 Jobs and Professions </vt:lpstr>
      <vt:lpstr>PowerPoint Presentation</vt:lpstr>
      <vt:lpstr>  EX 4 – 5 ( page 63-64) The Changing US Job Market  </vt:lpstr>
      <vt:lpstr>PowerPoint Presentation</vt:lpstr>
      <vt:lpstr>PowerPoint Presentation</vt:lpstr>
      <vt:lpstr>PowerPoint Presentation</vt:lpstr>
      <vt:lpstr>Part 2</vt:lpstr>
      <vt:lpstr>PowerPoint Presentation</vt:lpstr>
      <vt:lpstr>New words </vt:lpstr>
      <vt:lpstr>How to improve speaking English fluently and naturally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Interaction 2 unit 4</dc:title>
  <dc:creator>FPT</dc:creator>
  <cp:lastModifiedBy>Bao Nguyen</cp:lastModifiedBy>
  <cp:revision>49</cp:revision>
  <dcterms:created xsi:type="dcterms:W3CDTF">2011-02-22T06:28:57Z</dcterms:created>
  <dcterms:modified xsi:type="dcterms:W3CDTF">2020-04-16T05:36:39Z</dcterms:modified>
</cp:coreProperties>
</file>