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59" r:id="rId6"/>
    <p:sldId id="265" r:id="rId7"/>
    <p:sldId id="260" r:id="rId8"/>
    <p:sldId id="261" r:id="rId9"/>
    <p:sldId id="262" r:id="rId10"/>
    <p:sldId id="266" r:id="rId11"/>
    <p:sldId id="263" r:id="rId12"/>
    <p:sldId id="267" r:id="rId13"/>
    <p:sldId id="264"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CBB412-1062-405F-9556-7E02B4288D8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CBB412-1062-405F-9556-7E02B4288D8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CBB412-1062-405F-9556-7E02B4288D8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CBB412-1062-405F-9556-7E02B4288D8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CBB412-1062-405F-9556-7E02B4288D85}"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CBB412-1062-405F-9556-7E02B4288D85}"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CBB412-1062-405F-9556-7E02B4288D85}"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CBB412-1062-405F-9556-7E02B4288D8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CBB412-1062-405F-9556-7E02B4288D85}"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CBB412-1062-405F-9556-7E02B4288D8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CBB412-1062-405F-9556-7E02B4288D85}"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9DA248-E3C9-431D-A03B-B8654382F0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CBB412-1062-405F-9556-7E02B4288D85}"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9DA248-E3C9-431D-A03B-B8654382F0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spcBef>
                <a:spcPct val="20000"/>
              </a:spcBef>
            </a:pPr>
            <a:r>
              <a:rPr lang="en-US" dirty="0"/>
              <a:t>Listening 3</a:t>
            </a:r>
            <a:br>
              <a:rPr lang="en-US" dirty="0"/>
            </a:br>
            <a:r>
              <a:rPr lang="en-US" dirty="0"/>
              <a:t>Chapter 6</a:t>
            </a:r>
            <a:br>
              <a:rPr lang="en-US" dirty="0"/>
            </a:br>
            <a:r>
              <a:rPr lang="en-US" sz="3200" dirty="0">
                <a:solidFill>
                  <a:prstClr val="black">
                    <a:tint val="75000"/>
                  </a:prstClr>
                </a:solidFill>
                <a:ea typeface="+mn-ea"/>
                <a:cs typeface="+mn-cs"/>
              </a:rPr>
              <a:t>Global connection</a:t>
            </a:r>
            <a:br>
              <a:rPr lang="en-US" sz="3200" dirty="0">
                <a:solidFill>
                  <a:prstClr val="black">
                    <a:tint val="75000"/>
                  </a:prstClr>
                </a:solidFill>
                <a:ea typeface="+mn-ea"/>
                <a:cs typeface="+mn-cs"/>
              </a:rPr>
            </a:br>
            <a:endParaRPr lang="en-US" dirty="0"/>
          </a:p>
        </p:txBody>
      </p:sp>
      <p:sp>
        <p:nvSpPr>
          <p:cNvPr id="3" name="Subtitle 2"/>
          <p:cNvSpPr>
            <a:spLocks noGrp="1"/>
          </p:cNvSpPr>
          <p:nvPr>
            <p:ph type="subTitle" idx="1"/>
          </p:nvPr>
        </p:nvSpPr>
        <p:spPr/>
        <p:txBody>
          <a:bodyPr/>
          <a:lstStyle/>
          <a:p>
            <a:r>
              <a:rPr lang="en-US" dirty="0"/>
              <a:t>LECTURE </a:t>
            </a:r>
          </a:p>
          <a:p>
            <a:r>
              <a:rPr lang="en-US" sz="3600" dirty="0">
                <a:solidFill>
                  <a:srgbClr val="FF0000"/>
                </a:solidFill>
              </a:rPr>
              <a:t>Custom Around the World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dirty="0"/>
              <a:t>Study part 2 and do the exercises</a:t>
            </a:r>
          </a:p>
          <a:p>
            <a:pPr marL="0" lvl="0" indent="0">
              <a:lnSpc>
                <a:spcPct val="90000"/>
              </a:lnSpc>
              <a:spcBef>
                <a:spcPts val="1000"/>
              </a:spcBef>
              <a:buNone/>
            </a:pPr>
            <a:r>
              <a:rPr lang="en-US" sz="4000" dirty="0">
                <a:solidFill>
                  <a:prstClr val="black"/>
                </a:solidFill>
                <a:latin typeface="Calibri Light" panose="020F0302020204030204"/>
              </a:rPr>
              <a:t>Listen to track ……… CD 1 to complete the notes on page (135 – 136 – 137)  then check  your answer according  the following outline notes.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dirty="0"/>
              <a:t>Pat 2: Lecture :Custom Around the World</a:t>
            </a:r>
          </a:p>
          <a:p>
            <a:pPr>
              <a:buNone/>
            </a:pPr>
            <a:r>
              <a:rPr lang="en-US" dirty="0"/>
              <a:t>    Strategy   Linking words</a:t>
            </a:r>
          </a:p>
          <a:p>
            <a:pPr>
              <a:buNone/>
            </a:pPr>
            <a:endParaRPr lang="en-US" dirty="0"/>
          </a:p>
          <a:p>
            <a:pPr>
              <a:buNone/>
            </a:pPr>
            <a:endParaRPr lang="en-US" dirty="0"/>
          </a:p>
          <a:p>
            <a:pPr>
              <a:buNone/>
            </a:pPr>
            <a:endParaRPr lang="en-US" dirty="0"/>
          </a:p>
          <a:p>
            <a:pPr>
              <a:buNone/>
            </a:pPr>
            <a:endParaRPr lang="en-US" dirty="0"/>
          </a:p>
        </p:txBody>
      </p:sp>
      <p:graphicFrame>
        <p:nvGraphicFramePr>
          <p:cNvPr id="5" name="Table 4"/>
          <p:cNvGraphicFramePr>
            <a:graphicFrameLocks noGrp="1"/>
          </p:cNvGraphicFramePr>
          <p:nvPr/>
        </p:nvGraphicFramePr>
        <p:xfrm>
          <a:off x="1676398" y="1397000"/>
          <a:ext cx="6324601" cy="4241801"/>
        </p:xfrm>
        <a:graphic>
          <a:graphicData uri="http://schemas.openxmlformats.org/drawingml/2006/table">
            <a:tbl>
              <a:tblPr firstRow="1" bandRow="1">
                <a:tableStyleId>{5C22544A-7EE6-4342-B048-85BDC9FD1C3A}</a:tableStyleId>
              </a:tblPr>
              <a:tblGrid>
                <a:gridCol w="3081216">
                  <a:extLst>
                    <a:ext uri="{9D8B030D-6E8A-4147-A177-3AD203B41FA5}">
                      <a16:colId xmlns:a16="http://schemas.microsoft.com/office/drawing/2014/main" val="20000"/>
                    </a:ext>
                  </a:extLst>
                </a:gridCol>
                <a:gridCol w="3243385">
                  <a:extLst>
                    <a:ext uri="{9D8B030D-6E8A-4147-A177-3AD203B41FA5}">
                      <a16:colId xmlns:a16="http://schemas.microsoft.com/office/drawing/2014/main" val="20001"/>
                    </a:ext>
                  </a:extLst>
                </a:gridCol>
              </a:tblGrid>
              <a:tr h="726074">
                <a:tc>
                  <a:txBody>
                    <a:bodyPr/>
                    <a:lstStyle/>
                    <a:p>
                      <a:r>
                        <a:rPr lang="en-US" sz="3200" dirty="0"/>
                        <a:t>differences</a:t>
                      </a:r>
                    </a:p>
                  </a:txBody>
                  <a:tcPr/>
                </a:tc>
                <a:tc>
                  <a:txBody>
                    <a:bodyPr/>
                    <a:lstStyle/>
                    <a:p>
                      <a:r>
                        <a:rPr lang="en-US" sz="3200" dirty="0"/>
                        <a:t>Similarities</a:t>
                      </a:r>
                    </a:p>
                  </a:txBody>
                  <a:tcPr/>
                </a:tc>
                <a:extLst>
                  <a:ext uri="{0D108BD9-81ED-4DB2-BD59-A6C34878D82A}">
                    <a16:rowId xmlns:a16="http://schemas.microsoft.com/office/drawing/2014/main" val="10000"/>
                  </a:ext>
                </a:extLst>
              </a:tr>
              <a:tr h="1337505">
                <a:tc>
                  <a:txBody>
                    <a:bodyPr/>
                    <a:lstStyle/>
                    <a:p>
                      <a:r>
                        <a:rPr lang="en-US" sz="3200" dirty="0"/>
                        <a:t>On the other hand</a:t>
                      </a:r>
                    </a:p>
                  </a:txBody>
                  <a:tcPr/>
                </a:tc>
                <a:tc>
                  <a:txBody>
                    <a:bodyPr/>
                    <a:lstStyle/>
                    <a:p>
                      <a:r>
                        <a:rPr lang="en-US" sz="3200" dirty="0"/>
                        <a:t>Similar to</a:t>
                      </a:r>
                    </a:p>
                  </a:txBody>
                  <a:tcPr/>
                </a:tc>
                <a:extLst>
                  <a:ext uri="{0D108BD9-81ED-4DB2-BD59-A6C34878D82A}">
                    <a16:rowId xmlns:a16="http://schemas.microsoft.com/office/drawing/2014/main" val="10001"/>
                  </a:ext>
                </a:extLst>
              </a:tr>
              <a:tr h="726074">
                <a:tc>
                  <a:txBody>
                    <a:bodyPr/>
                    <a:lstStyle/>
                    <a:p>
                      <a:r>
                        <a:rPr lang="en-US" sz="3200" dirty="0"/>
                        <a:t>In contrast</a:t>
                      </a:r>
                    </a:p>
                  </a:txBody>
                  <a:tcPr/>
                </a:tc>
                <a:tc>
                  <a:txBody>
                    <a:bodyPr/>
                    <a:lstStyle/>
                    <a:p>
                      <a:r>
                        <a:rPr lang="en-US" sz="3200" dirty="0"/>
                        <a:t>Also</a:t>
                      </a:r>
                    </a:p>
                  </a:txBody>
                  <a:tcPr/>
                </a:tc>
                <a:extLst>
                  <a:ext uri="{0D108BD9-81ED-4DB2-BD59-A6C34878D82A}">
                    <a16:rowId xmlns:a16="http://schemas.microsoft.com/office/drawing/2014/main" val="10002"/>
                  </a:ext>
                </a:extLst>
              </a:tr>
              <a:tr h="726074">
                <a:tc>
                  <a:txBody>
                    <a:bodyPr/>
                    <a:lstStyle/>
                    <a:p>
                      <a:r>
                        <a:rPr lang="en-US" sz="3200" dirty="0"/>
                        <a:t>however</a:t>
                      </a:r>
                    </a:p>
                  </a:txBody>
                  <a:tcPr/>
                </a:tc>
                <a:tc>
                  <a:txBody>
                    <a:bodyPr/>
                    <a:lstStyle/>
                    <a:p>
                      <a:r>
                        <a:rPr lang="en-US" sz="3200" dirty="0"/>
                        <a:t>Like</a:t>
                      </a:r>
                    </a:p>
                  </a:txBody>
                  <a:tcPr/>
                </a:tc>
                <a:extLst>
                  <a:ext uri="{0D108BD9-81ED-4DB2-BD59-A6C34878D82A}">
                    <a16:rowId xmlns:a16="http://schemas.microsoft.com/office/drawing/2014/main" val="10003"/>
                  </a:ext>
                </a:extLst>
              </a:tr>
              <a:tr h="726074">
                <a:tc>
                  <a:txBody>
                    <a:bodyPr/>
                    <a:lstStyle/>
                    <a:p>
                      <a:r>
                        <a:rPr lang="en-US" sz="3200" dirty="0"/>
                        <a:t>While / whereas</a:t>
                      </a:r>
                    </a:p>
                  </a:txBody>
                  <a:tcPr/>
                </a:tc>
                <a:tc>
                  <a:txBody>
                    <a:bodyPr/>
                    <a:lstStyle/>
                    <a:p>
                      <a:endParaRPr lang="en-US" sz="3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8329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u="sng" dirty="0"/>
              <a:t>EX 3</a:t>
            </a:r>
            <a:r>
              <a:rPr lang="en-US" dirty="0"/>
              <a:t>: Taking notes on similarities and differences (p 135)</a:t>
            </a:r>
          </a:p>
          <a:p>
            <a:pPr marL="514350" indent="-514350">
              <a:buAutoNum type="arabicPeriod"/>
            </a:pPr>
            <a:r>
              <a:rPr lang="en-US" dirty="0" err="1"/>
              <a:t>Ams</a:t>
            </a:r>
            <a:r>
              <a:rPr lang="en-US" dirty="0"/>
              <a:t> = comfortable using 1</a:t>
            </a:r>
            <a:r>
              <a:rPr lang="en-US" baseline="30000" dirty="0"/>
              <a:t>st</a:t>
            </a:r>
            <a:r>
              <a:rPr lang="en-US" dirty="0"/>
              <a:t> names</a:t>
            </a:r>
          </a:p>
          <a:p>
            <a:pPr marL="514350" indent="-514350">
              <a:buNone/>
            </a:pPr>
            <a:r>
              <a:rPr lang="en-US" dirty="0"/>
              <a:t>Other cultures: people are more formal</a:t>
            </a:r>
          </a:p>
          <a:p>
            <a:pPr marL="514350" indent="-514350">
              <a:buNone/>
            </a:pPr>
            <a:r>
              <a:rPr lang="en-US" dirty="0"/>
              <a:t>2. Egypt: leave food on plate</a:t>
            </a:r>
          </a:p>
          <a:p>
            <a:pPr marL="514350" indent="-514350">
              <a:buNone/>
            </a:pPr>
            <a:r>
              <a:rPr lang="en-US" dirty="0"/>
              <a:t> 3. Bolivians eat everything on plate</a:t>
            </a:r>
          </a:p>
          <a:p>
            <a:pPr marL="514350" indent="-514350">
              <a:buNone/>
            </a:pPr>
            <a:r>
              <a:rPr lang="en-US" dirty="0"/>
              <a:t>4. Many Japan. Bow when they greet, Thai hold their hands in prayer position</a:t>
            </a:r>
          </a:p>
          <a:p>
            <a:pPr marL="514350" indent="-514350">
              <a:buNone/>
            </a:pPr>
            <a:r>
              <a:rPr lang="en-US" dirty="0"/>
              <a:t>5. US. + West countries : greeting involve touching: handshake, hug, kiss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EX 5: Outlining the lecture (p 136)</a:t>
            </a:r>
          </a:p>
        </p:txBody>
      </p:sp>
      <p:sp>
        <p:nvSpPr>
          <p:cNvPr id="3" name="Content Placeholder 2"/>
          <p:cNvSpPr>
            <a:spLocks noGrp="1"/>
          </p:cNvSpPr>
          <p:nvPr>
            <p:ph idx="1"/>
          </p:nvPr>
        </p:nvSpPr>
        <p:spPr>
          <a:xfrm>
            <a:off x="457200" y="1219200"/>
            <a:ext cx="8229600" cy="5638800"/>
          </a:xfrm>
        </p:spPr>
        <p:txBody>
          <a:bodyPr>
            <a:normAutofit/>
          </a:bodyPr>
          <a:lstStyle/>
          <a:p>
            <a:pPr>
              <a:buNone/>
            </a:pPr>
            <a:r>
              <a:rPr lang="en-US" sz="3600" dirty="0"/>
              <a:t>           Topic: </a:t>
            </a:r>
            <a:r>
              <a:rPr lang="en-US" sz="3600" dirty="0">
                <a:solidFill>
                  <a:srgbClr val="FF0000"/>
                </a:solidFill>
              </a:rPr>
              <a:t>Custom Around the World</a:t>
            </a:r>
          </a:p>
          <a:p>
            <a:pPr>
              <a:buNone/>
            </a:pPr>
            <a:r>
              <a:rPr lang="en-US" sz="3600" dirty="0">
                <a:solidFill>
                  <a:srgbClr val="00B0F0"/>
                </a:solidFill>
              </a:rPr>
              <a:t>Intro. </a:t>
            </a:r>
          </a:p>
          <a:p>
            <a:r>
              <a:rPr lang="en-US" sz="3600" dirty="0"/>
              <a:t>Actions can have totally opposite meanings in different cultures</a:t>
            </a:r>
          </a:p>
          <a:p>
            <a:r>
              <a:rPr lang="en-US" sz="3600" dirty="0"/>
              <a:t>Every culture has its own rules for appropriate and inappropriate behavior.</a:t>
            </a:r>
          </a:p>
          <a:p>
            <a:r>
              <a:rPr lang="en-US" sz="3600" dirty="0"/>
              <a:t>Misunderstanding can occur if we don’t know other people culture’s rules</a:t>
            </a:r>
          </a:p>
          <a:p>
            <a:pPr>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marL="571500" indent="-571500">
              <a:buAutoNum type="romanUcPeriod"/>
            </a:pPr>
            <a:r>
              <a:rPr lang="en-US" sz="4000" dirty="0">
                <a:solidFill>
                  <a:srgbClr val="FF0000"/>
                </a:solidFill>
              </a:rPr>
              <a:t>Greetings </a:t>
            </a:r>
            <a:r>
              <a:rPr lang="en-US" sz="4000" dirty="0"/>
              <a:t>: how people behave when they say hello</a:t>
            </a:r>
          </a:p>
          <a:p>
            <a:pPr marL="571500" indent="-571500">
              <a:buNone/>
            </a:pPr>
            <a:r>
              <a:rPr lang="en-US" sz="4000" dirty="0"/>
              <a:t>A </a:t>
            </a:r>
            <a:r>
              <a:rPr lang="en-US" sz="4000" dirty="0">
                <a:solidFill>
                  <a:srgbClr val="0070C0"/>
                </a:solidFill>
              </a:rPr>
              <a:t>U.S + West. Countries </a:t>
            </a:r>
            <a:r>
              <a:rPr lang="en-US" sz="4000" dirty="0"/>
              <a:t>: greetings involve touching : a handshake, hug, kiss</a:t>
            </a:r>
          </a:p>
          <a:p>
            <a:pPr marL="571500" indent="-571500">
              <a:buNone/>
            </a:pPr>
            <a:r>
              <a:rPr lang="en-US" sz="4000" dirty="0">
                <a:solidFill>
                  <a:srgbClr val="0070C0"/>
                </a:solidFill>
              </a:rPr>
              <a:t>B France </a:t>
            </a:r>
            <a:r>
              <a:rPr lang="en-US" sz="4000" dirty="0"/>
              <a:t>: kiss everyone on cheek, even strangers.</a:t>
            </a:r>
          </a:p>
          <a:p>
            <a:pPr marL="571500" indent="-571500">
              <a:buNone/>
            </a:pP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a:bodyPr>
          <a:lstStyle/>
          <a:p>
            <a:pPr marL="571500" indent="-571500">
              <a:buNone/>
            </a:pPr>
            <a:r>
              <a:rPr lang="en-US" sz="4000" dirty="0">
                <a:solidFill>
                  <a:srgbClr val="0070C0"/>
                </a:solidFill>
              </a:rPr>
              <a:t>C Asia </a:t>
            </a:r>
            <a:r>
              <a:rPr lang="en-US" sz="4000"/>
              <a:t>: don’t  </a:t>
            </a:r>
            <a:r>
              <a:rPr lang="en-US" sz="4000" dirty="0"/>
              <a:t>feel comfortable touching in public, normal for businessmen to shake hand</a:t>
            </a:r>
          </a:p>
          <a:p>
            <a:pPr marL="571500" indent="-571500">
              <a:buNone/>
            </a:pPr>
            <a:r>
              <a:rPr lang="en-US" sz="4000" dirty="0"/>
              <a:t>1 traditional Japanese bow</a:t>
            </a:r>
          </a:p>
          <a:p>
            <a:pPr marL="571500" indent="-571500">
              <a:buNone/>
            </a:pPr>
            <a:r>
              <a:rPr lang="en-US" sz="4000" dirty="0"/>
              <a:t>2 people from Thai hold their hands together in a kind of prayer position.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477000"/>
          </a:xfrm>
        </p:spPr>
        <p:txBody>
          <a:bodyPr>
            <a:normAutofit/>
          </a:bodyPr>
          <a:lstStyle/>
          <a:p>
            <a:pPr>
              <a:buNone/>
            </a:pPr>
            <a:r>
              <a:rPr lang="en-US" sz="3600" dirty="0">
                <a:solidFill>
                  <a:srgbClr val="FF0000"/>
                </a:solidFill>
              </a:rPr>
              <a:t>II. Use of names</a:t>
            </a:r>
          </a:p>
          <a:p>
            <a:pPr>
              <a:buNone/>
            </a:pPr>
            <a:r>
              <a:rPr lang="en-US" sz="3600" dirty="0">
                <a:solidFill>
                  <a:srgbClr val="0070C0"/>
                </a:solidFill>
              </a:rPr>
              <a:t>A  Americans  </a:t>
            </a:r>
            <a:r>
              <a:rPr lang="en-US" sz="3600" dirty="0"/>
              <a:t>use people’s first names freely</a:t>
            </a:r>
          </a:p>
          <a:p>
            <a:pPr>
              <a:buNone/>
            </a:pPr>
            <a:r>
              <a:rPr lang="en-US" sz="3600" dirty="0"/>
              <a:t>B people in other cultures are more formal to use family name to address people</a:t>
            </a:r>
          </a:p>
          <a:p>
            <a:pPr>
              <a:buNone/>
            </a:pPr>
            <a:r>
              <a:rPr lang="en-US" sz="3600" dirty="0">
                <a:solidFill>
                  <a:srgbClr val="0070C0"/>
                </a:solidFill>
              </a:rPr>
              <a:t>E.G</a:t>
            </a:r>
            <a:r>
              <a:rPr lang="en-US" sz="3600" dirty="0"/>
              <a:t> : Mr. or Ms. </a:t>
            </a:r>
          </a:p>
          <a:p>
            <a:pPr>
              <a:buNone/>
            </a:pPr>
            <a:r>
              <a:rPr lang="en-US" sz="3600" dirty="0">
                <a:solidFill>
                  <a:srgbClr val="0070C0"/>
                </a:solidFill>
              </a:rPr>
              <a:t>C Korea</a:t>
            </a:r>
            <a:r>
              <a:rPr lang="en-US" sz="3600" dirty="0"/>
              <a:t>: It is polite to use a person’s title or position with their family name.</a:t>
            </a:r>
          </a:p>
          <a:p>
            <a:pPr>
              <a:buNone/>
            </a:pPr>
            <a:r>
              <a:rPr lang="en-US" sz="3600" dirty="0" err="1"/>
              <a:t>Eg</a:t>
            </a:r>
            <a:r>
              <a:rPr lang="en-US" sz="3600" dirty="0"/>
              <a:t> Teacher Park or Manager Kim</a:t>
            </a:r>
          </a:p>
          <a:p>
            <a:pPr>
              <a:buNone/>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400800"/>
          </a:xfrm>
        </p:spPr>
        <p:txBody>
          <a:bodyPr/>
          <a:lstStyle/>
          <a:p>
            <a:pPr>
              <a:buNone/>
            </a:pPr>
            <a:r>
              <a:rPr lang="en-US" u="sng" dirty="0"/>
              <a:t>EX 6 (Page 137)</a:t>
            </a:r>
          </a:p>
          <a:p>
            <a:pPr>
              <a:buNone/>
            </a:pPr>
            <a:r>
              <a:rPr lang="en-US" dirty="0">
                <a:solidFill>
                  <a:srgbClr val="FF0000"/>
                </a:solidFill>
              </a:rPr>
              <a:t>III. </a:t>
            </a:r>
            <a:r>
              <a:rPr lang="en-US" sz="4000" dirty="0">
                <a:solidFill>
                  <a:srgbClr val="FF0000"/>
                </a:solidFill>
              </a:rPr>
              <a:t>Eating customs</a:t>
            </a:r>
          </a:p>
          <a:p>
            <a:pPr>
              <a:buNone/>
            </a:pPr>
            <a:r>
              <a:rPr lang="en-US" sz="4000" dirty="0"/>
              <a:t> </a:t>
            </a:r>
            <a:r>
              <a:rPr lang="en-US" sz="4000" dirty="0">
                <a:solidFill>
                  <a:srgbClr val="0070C0"/>
                </a:solidFill>
              </a:rPr>
              <a:t>A  Utensils</a:t>
            </a:r>
          </a:p>
          <a:p>
            <a:pPr>
              <a:buNone/>
            </a:pPr>
            <a:r>
              <a:rPr lang="en-US" sz="4000" dirty="0"/>
              <a:t>1 people in </a:t>
            </a:r>
            <a:r>
              <a:rPr lang="en-US" sz="4000" dirty="0">
                <a:solidFill>
                  <a:srgbClr val="FF0000"/>
                </a:solidFill>
              </a:rPr>
              <a:t>Asian</a:t>
            </a:r>
            <a:r>
              <a:rPr lang="en-US" sz="4000" dirty="0">
                <a:solidFill>
                  <a:schemeClr val="accent3"/>
                </a:solidFill>
              </a:rPr>
              <a:t> </a:t>
            </a:r>
            <a:r>
              <a:rPr lang="en-US" sz="4000" dirty="0"/>
              <a:t>culture use chopsticks</a:t>
            </a:r>
          </a:p>
          <a:p>
            <a:pPr>
              <a:buNone/>
            </a:pPr>
            <a:r>
              <a:rPr lang="en-US" sz="4000" dirty="0"/>
              <a:t>2  </a:t>
            </a:r>
            <a:r>
              <a:rPr lang="en-US" sz="4000" dirty="0">
                <a:solidFill>
                  <a:srgbClr val="FF0000"/>
                </a:solidFill>
              </a:rPr>
              <a:t>West</a:t>
            </a:r>
            <a:r>
              <a:rPr lang="en-US" sz="4000" dirty="0"/>
              <a:t> : using forks, knives, spoons</a:t>
            </a:r>
          </a:p>
          <a:p>
            <a:pPr>
              <a:buNone/>
            </a:pPr>
            <a:r>
              <a:rPr lang="en-US" sz="4000" dirty="0"/>
              <a:t>3 </a:t>
            </a:r>
            <a:r>
              <a:rPr lang="en-US" sz="4000" dirty="0">
                <a:solidFill>
                  <a:srgbClr val="FF0000"/>
                </a:solidFill>
              </a:rPr>
              <a:t>in Indian </a:t>
            </a:r>
            <a:r>
              <a:rPr lang="en-US" sz="4000" dirty="0"/>
              <a:t>and </a:t>
            </a:r>
            <a:r>
              <a:rPr lang="en-US" sz="4000" dirty="0">
                <a:solidFill>
                  <a:srgbClr val="FF0000"/>
                </a:solidFill>
              </a:rPr>
              <a:t>Arab</a:t>
            </a:r>
            <a:r>
              <a:rPr lang="en-US" sz="4000" dirty="0"/>
              <a:t> families : eat with fingers or use a piece of bread to scoop up food.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sz="3600" dirty="0">
                <a:solidFill>
                  <a:srgbClr val="0070C0"/>
                </a:solidFill>
              </a:rPr>
              <a:t>B impolite eating everything on plate</a:t>
            </a:r>
          </a:p>
          <a:p>
            <a:pPr>
              <a:buNone/>
            </a:pPr>
            <a:r>
              <a:rPr lang="en-US" sz="3600" dirty="0">
                <a:solidFill>
                  <a:srgbClr val="0070C0"/>
                </a:solidFill>
              </a:rPr>
              <a:t>1 Egypt</a:t>
            </a:r>
            <a:r>
              <a:rPr lang="en-US" sz="3600" dirty="0"/>
              <a:t>. You should leave something on the plate to show  that your hosts were generous and gave you more than enough to eat </a:t>
            </a:r>
          </a:p>
          <a:p>
            <a:pPr>
              <a:buNone/>
            </a:pPr>
            <a:r>
              <a:rPr lang="en-US" sz="3600" dirty="0"/>
              <a:t>2 Bolivia, in South America expect visitors to eat everything on their plates, </a:t>
            </a:r>
          </a:p>
          <a:p>
            <a:pPr>
              <a:buNone/>
            </a:pPr>
            <a:r>
              <a:rPr lang="en-US" sz="3600" dirty="0"/>
              <a:t>3 Americans think clear plates mean you are satisfied with the food.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553200"/>
          </a:xfrm>
        </p:spPr>
        <p:txBody>
          <a:bodyPr>
            <a:normAutofit/>
          </a:bodyPr>
          <a:lstStyle/>
          <a:p>
            <a:pPr>
              <a:buNone/>
            </a:pPr>
            <a:r>
              <a:rPr lang="en-US" sz="4000" dirty="0">
                <a:solidFill>
                  <a:srgbClr val="FF0000"/>
                </a:solidFill>
              </a:rPr>
              <a:t>IV. Giving gifts : rules are complicated</a:t>
            </a:r>
          </a:p>
          <a:p>
            <a:pPr>
              <a:buNone/>
            </a:pPr>
            <a:r>
              <a:rPr lang="en-US" sz="4000" dirty="0"/>
              <a:t>A in US</a:t>
            </a:r>
          </a:p>
          <a:p>
            <a:pPr>
              <a:buNone/>
            </a:pPr>
            <a:r>
              <a:rPr lang="en-US" sz="4000" dirty="0"/>
              <a:t>1 for dinner: bring flowers, wine, small gift from your country</a:t>
            </a:r>
          </a:p>
          <a:p>
            <a:pPr>
              <a:buNone/>
            </a:pPr>
            <a:r>
              <a:rPr lang="en-US" sz="4000" dirty="0"/>
              <a:t>2 business people don’t give gifts in business situations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dirty="0"/>
              <a:t>B </a:t>
            </a:r>
            <a:r>
              <a:rPr lang="en-US" sz="4000" dirty="0"/>
              <a:t>Japanese + other Asians give gifts often especially if they want to thank someone</a:t>
            </a:r>
          </a:p>
          <a:p>
            <a:pPr>
              <a:buNone/>
            </a:pPr>
            <a:r>
              <a:rPr lang="en-US" sz="4000" dirty="0"/>
              <a:t>C many cultures have strict rules about gifts you should not  give. </a:t>
            </a:r>
          </a:p>
          <a:p>
            <a:pPr>
              <a:buNone/>
            </a:pPr>
            <a:r>
              <a:rPr lang="en-US" sz="4000" dirty="0" err="1"/>
              <a:t>E.g</a:t>
            </a:r>
            <a:r>
              <a:rPr lang="en-US" sz="4000" dirty="0"/>
              <a:t> never give yellow flowers to people from Iran, or they ‘</a:t>
            </a:r>
            <a:r>
              <a:rPr lang="en-US" sz="4000" dirty="0" err="1"/>
              <a:t>ll</a:t>
            </a:r>
            <a:r>
              <a:rPr lang="en-US" sz="4000" dirty="0"/>
              <a:t> think you hate them.</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sz="4000" dirty="0">
                <a:solidFill>
                  <a:srgbClr val="FF0000"/>
                </a:solidFill>
              </a:rPr>
              <a:t>V conclusion</a:t>
            </a:r>
          </a:p>
          <a:p>
            <a:r>
              <a:rPr lang="en-US" sz="4000" dirty="0"/>
              <a:t>Each culture has its own unique rules for social behavior</a:t>
            </a:r>
          </a:p>
          <a:p>
            <a:r>
              <a:rPr lang="en-US" sz="4000" dirty="0"/>
              <a:t>Learning about other people’s customs is part of being good international citizens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C0696D-C8AB-47F6-846C-ADA1FBB9425E}"/>
              </a:ext>
            </a:extLst>
          </p:cNvPr>
          <p:cNvSpPr>
            <a:spLocks noGrp="1"/>
          </p:cNvSpPr>
          <p:nvPr>
            <p:ph idx="1"/>
          </p:nvPr>
        </p:nvSpPr>
        <p:spPr>
          <a:xfrm>
            <a:off x="457200" y="457200"/>
            <a:ext cx="8229600" cy="5668963"/>
          </a:xfrm>
        </p:spPr>
        <p:txBody>
          <a:bodyPr>
            <a:normAutofit fontScale="92500" lnSpcReduction="10000"/>
          </a:bodyPr>
          <a:lstStyle/>
          <a:p>
            <a:pPr marL="0" indent="0" algn="ctr">
              <a:buNone/>
            </a:pPr>
            <a:r>
              <a:rPr lang="en-US" sz="4000" dirty="0">
                <a:solidFill>
                  <a:srgbClr val="FF0000"/>
                </a:solidFill>
                <a:ea typeface="+mj-ea"/>
                <a:cs typeface="+mj-cs"/>
              </a:rPr>
              <a:t>How to improve speaking English fluently and naturally</a:t>
            </a:r>
            <a:endParaRPr lang="en-US" dirty="0">
              <a:solidFill>
                <a:srgbClr val="FF0000"/>
              </a:solidFill>
            </a:endParaRPr>
          </a:p>
          <a:p>
            <a:pPr marL="0" indent="0" algn="just">
              <a:buNone/>
            </a:pPr>
            <a:r>
              <a:rPr lang="en-US" dirty="0"/>
              <a:t>As you have finished  practicing note taking,</a:t>
            </a:r>
          </a:p>
          <a:p>
            <a:pPr marL="0" indent="0" algn="just">
              <a:buNone/>
            </a:pPr>
            <a:r>
              <a:rPr lang="en-US" dirty="0"/>
              <a:t>open </a:t>
            </a:r>
            <a:r>
              <a:rPr lang="en-US"/>
              <a:t>page 282 - 284</a:t>
            </a:r>
            <a:r>
              <a:rPr lang="en-US" dirty="0"/>
              <a:t>. Look at  part 2,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p:txBody>
      </p:sp>
    </p:spTree>
    <p:extLst>
      <p:ext uri="{BB962C8B-B14F-4D97-AF65-F5344CB8AC3E}">
        <p14:creationId xmlns:p14="http://schemas.microsoft.com/office/powerpoint/2010/main" val="13164403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TotalTime>
  <Words>647</Words>
  <Application>Microsoft Office PowerPoint</Application>
  <PresentationFormat>On-screen Show (4:3)</PresentationFormat>
  <Paragraphs>66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Listening 3 Chapter 6 Global connection </vt:lpstr>
      <vt:lpstr>PowerPoint Presentation</vt:lpstr>
      <vt:lpstr>PowerPoint Presentation</vt:lpstr>
      <vt:lpstr>PowerPoint Presentation</vt:lpstr>
      <vt:lpstr>EX 5: Outlining the lecture (p 136)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6</dc:title>
  <dc:creator>FPT</dc:creator>
  <cp:lastModifiedBy>Bao Nguyen</cp:lastModifiedBy>
  <cp:revision>58</cp:revision>
  <dcterms:created xsi:type="dcterms:W3CDTF">2011-02-25T08:39:29Z</dcterms:created>
  <dcterms:modified xsi:type="dcterms:W3CDTF">2020-04-16T05:29:04Z</dcterms:modified>
</cp:coreProperties>
</file>